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60" r:id="rId3"/>
    <p:sldId id="261" r:id="rId4"/>
    <p:sldId id="256" r:id="rId5"/>
    <p:sldId id="262" r:id="rId6"/>
    <p:sldId id="259" r:id="rId7"/>
    <p:sldId id="263" r:id="rId8"/>
  </p:sldIdLst>
  <p:sldSz cx="6858000" cy="9906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0" d="100"/>
          <a:sy n="60" d="100"/>
        </p:scale>
        <p:origin x="70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537FE4E-9A5B-4866-9A64-604EADDF9298}"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3100458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537FE4E-9A5B-4866-9A64-604EADDF9298}"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540180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537FE4E-9A5B-4866-9A64-604EADDF9298}"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1726448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537FE4E-9A5B-4866-9A64-604EADDF9298}" type="datetimeFigureOut">
              <a:rPr lang="en-GB" smtClean="0"/>
              <a:t>16/12/2020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3433738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537FE4E-9A5B-4866-9A64-604EADDF9298}" type="datetimeFigureOut">
              <a:rPr lang="en-GB" smtClean="0"/>
              <a:t>16/12/2020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1732631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537FE4E-9A5B-4866-9A64-604EADDF9298}" type="datetimeFigureOut">
              <a:rPr lang="en-GB" smtClean="0"/>
              <a:t>16/12/2020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4043309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37FE4E-9A5B-4866-9A64-604EADDF9298}" type="datetimeFigureOut">
              <a:rPr lang="en-GB" smtClean="0"/>
              <a:t>16/12/2020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2864876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F537FE4E-9A5B-4866-9A64-604EADDF9298}" type="datetimeFigureOut">
              <a:rPr lang="en-GB" smtClean="0"/>
              <a:t>16/12/2020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18573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F537FE4E-9A5B-4866-9A64-604EADDF9298}" type="datetimeFigureOut">
              <a:rPr lang="en-GB" smtClean="0"/>
              <a:t>16/12/2020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3795555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537FE4E-9A5B-4866-9A64-604EADDF9298}"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2359431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537FE4E-9A5B-4866-9A64-604EADDF9298}"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9998DD-5C33-411C-B777-CB0456BCCE7B}" type="slidenum">
              <a:rPr lang="en-GB" smtClean="0"/>
              <a:t>‹#›</a:t>
            </a:fld>
            <a:endParaRPr lang="en-GB"/>
          </a:p>
        </p:txBody>
      </p:sp>
    </p:spTree>
    <p:extLst>
      <p:ext uri="{BB962C8B-B14F-4D97-AF65-F5344CB8AC3E}">
        <p14:creationId xmlns:p14="http://schemas.microsoft.com/office/powerpoint/2010/main" val="769279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537FE4E-9A5B-4866-9A64-604EADDF9298}" type="datetimeFigureOut">
              <a:rPr lang="en-GB" smtClean="0"/>
              <a:t>16/12/2020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09998DD-5C33-411C-B777-CB0456BCCE7B}" type="slidenum">
              <a:rPr lang="en-GB" smtClean="0"/>
              <a:t>‹#›</a:t>
            </a:fld>
            <a:endParaRPr lang="en-GB"/>
          </a:p>
        </p:txBody>
      </p:sp>
    </p:spTree>
    <p:extLst>
      <p:ext uri="{BB962C8B-B14F-4D97-AF65-F5344CB8AC3E}">
        <p14:creationId xmlns:p14="http://schemas.microsoft.com/office/powerpoint/2010/main" val="34322495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TKdvZ1iRZZE" TargetMode="External"/><Relationship Id="rId7" Type="http://schemas.openxmlformats.org/officeDocument/2006/relationships/hyperlink" Target="https://www.youtube.com/watch?v=la0-5QFLr14" TargetMode="External"/><Relationship Id="rId2" Type="http://schemas.openxmlformats.org/officeDocument/2006/relationships/hyperlink" Target="https://www.youtube.com/watch?v=MugzDjGDYjo" TargetMode="External"/><Relationship Id="rId1" Type="http://schemas.openxmlformats.org/officeDocument/2006/relationships/slideLayout" Target="../slideLayouts/slideLayout1.xml"/><Relationship Id="rId6" Type="http://schemas.openxmlformats.org/officeDocument/2006/relationships/hyperlink" Target="https://www.youtube.com/watch?v=4g0NbaukkQc" TargetMode="External"/><Relationship Id="rId5" Type="http://schemas.openxmlformats.org/officeDocument/2006/relationships/hyperlink" Target="https://www.youtube.com/watch?v=2cNjAj_o0SI" TargetMode="External"/><Relationship Id="rId4" Type="http://schemas.openxmlformats.org/officeDocument/2006/relationships/hyperlink" Target="https://cosmickid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4000" y="241300"/>
            <a:ext cx="6489700" cy="9325630"/>
          </a:xfrm>
          <a:prstGeom prst="rect">
            <a:avLst/>
          </a:prstGeom>
          <a:noFill/>
          <a:ln w="57150">
            <a:solidFill>
              <a:schemeClr val="tx1"/>
            </a:solidFill>
          </a:ln>
        </p:spPr>
        <p:txBody>
          <a:bodyPr wrap="square" rtlCol="0">
            <a:spAutoFit/>
          </a:bodyPr>
          <a:lstStyle/>
          <a:p>
            <a:pPr algn="ctr"/>
            <a:r>
              <a:rPr lang="en-GB" dirty="0" smtClean="0"/>
              <a:t> </a:t>
            </a:r>
            <a:r>
              <a:rPr lang="en-GB" sz="4000" dirty="0" smtClean="0">
                <a:latin typeface="SassoonPrimaryInfant" pitchFamily="2" charset="0"/>
              </a:rPr>
              <a:t>Foundation </a:t>
            </a:r>
          </a:p>
          <a:p>
            <a:pPr algn="ctr"/>
            <a:r>
              <a:rPr lang="en-GB" sz="4000" dirty="0" smtClean="0">
                <a:latin typeface="SassoonPrimaryInfant" pitchFamily="2" charset="0"/>
              </a:rPr>
              <a:t>Home Learning</a:t>
            </a: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r>
              <a:rPr lang="en-GB" sz="4000" dirty="0" smtClean="0">
                <a:latin typeface="SassoonPrimaryInfant" pitchFamily="2" charset="0"/>
              </a:rPr>
              <a:t>Rainbows </a:t>
            </a:r>
          </a:p>
          <a:p>
            <a:pPr algn="ctr"/>
            <a:endParaRPr lang="en-GB" sz="4000" dirty="0" smtClean="0">
              <a:latin typeface="SassoonPrimaryInfant" pitchFamily="2" charset="0"/>
            </a:endParaRPr>
          </a:p>
          <a:p>
            <a:pPr algn="ctr"/>
            <a:r>
              <a:rPr lang="en-GB" sz="4000" dirty="0" smtClean="0">
                <a:latin typeface="SassoonPrimaryInfant" pitchFamily="2" charset="0"/>
              </a:rPr>
              <a:t>Theme</a:t>
            </a: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smtClean="0">
              <a:latin typeface="SassoonPrimaryInfant" pitchFamily="2" charset="0"/>
            </a:endParaRPr>
          </a:p>
          <a:p>
            <a:pPr algn="ctr"/>
            <a:r>
              <a:rPr lang="en-GB" sz="4000" dirty="0" smtClean="0">
                <a:latin typeface="SassoonPrimaryInfant" pitchFamily="2" charset="0"/>
              </a:rPr>
              <a:t> </a:t>
            </a:r>
            <a:endParaRPr lang="en-GB" dirty="0"/>
          </a:p>
        </p:txBody>
      </p:sp>
      <p:sp>
        <p:nvSpPr>
          <p:cNvPr id="5" name="Rectangle 4"/>
          <p:cNvSpPr/>
          <p:nvPr/>
        </p:nvSpPr>
        <p:spPr>
          <a:xfrm>
            <a:off x="2666339" y="1820041"/>
            <a:ext cx="1625600" cy="175260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2099" y="2057399"/>
            <a:ext cx="1294079" cy="1277883"/>
          </a:xfrm>
          <a:prstGeom prst="rect">
            <a:avLst/>
          </a:prstGeom>
        </p:spPr>
      </p:pic>
      <p:pic>
        <p:nvPicPr>
          <p:cNvPr id="2" name="Picture 1"/>
          <p:cNvPicPr>
            <a:picLocks noChangeAspect="1"/>
          </p:cNvPicPr>
          <p:nvPr/>
        </p:nvPicPr>
        <p:blipFill>
          <a:blip r:embed="rId3"/>
          <a:stretch>
            <a:fillRect/>
          </a:stretch>
        </p:blipFill>
        <p:spPr>
          <a:xfrm>
            <a:off x="2149474" y="6338281"/>
            <a:ext cx="2990850" cy="2485044"/>
          </a:xfrm>
          <a:prstGeom prst="rect">
            <a:avLst/>
          </a:prstGeom>
        </p:spPr>
      </p:pic>
    </p:spTree>
    <p:extLst>
      <p:ext uri="{BB962C8B-B14F-4D97-AF65-F5344CB8AC3E}">
        <p14:creationId xmlns:p14="http://schemas.microsoft.com/office/powerpoint/2010/main" val="13747218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4000" y="241300"/>
            <a:ext cx="6489700" cy="9325630"/>
          </a:xfrm>
          <a:prstGeom prst="rect">
            <a:avLst/>
          </a:prstGeom>
          <a:noFill/>
          <a:ln w="57150">
            <a:solidFill>
              <a:schemeClr val="tx1"/>
            </a:solidFill>
          </a:ln>
        </p:spPr>
        <p:txBody>
          <a:bodyPr wrap="square" rtlCol="0">
            <a:spAutoFit/>
          </a:bodyPr>
          <a:lstStyle/>
          <a:p>
            <a:pPr algn="ctr"/>
            <a:r>
              <a:rPr lang="en-GB" dirty="0" smtClean="0"/>
              <a:t> </a:t>
            </a:r>
            <a:r>
              <a:rPr lang="en-GB" sz="4000" dirty="0" smtClean="0">
                <a:latin typeface="SassoonPrimaryInfant" pitchFamily="2" charset="0"/>
              </a:rPr>
              <a:t>Foundation </a:t>
            </a:r>
          </a:p>
          <a:p>
            <a:pPr algn="ctr"/>
            <a:r>
              <a:rPr lang="en-GB" sz="4000" dirty="0" smtClean="0">
                <a:latin typeface="SassoonPrimaryInfant" pitchFamily="2" charset="0"/>
              </a:rPr>
              <a:t>Home Learning</a:t>
            </a: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r>
              <a:rPr lang="en-GB" sz="4000" dirty="0" smtClean="0">
                <a:latin typeface="SassoonPrimaryInfant" pitchFamily="2" charset="0"/>
              </a:rPr>
              <a:t>Rainbows </a:t>
            </a:r>
          </a:p>
          <a:p>
            <a:pPr algn="ctr"/>
            <a:endParaRPr lang="en-GB" sz="4000" dirty="0" smtClean="0">
              <a:latin typeface="SassoonPrimaryInfant" pitchFamily="2" charset="0"/>
            </a:endParaRPr>
          </a:p>
          <a:p>
            <a:pPr algn="ctr"/>
            <a:r>
              <a:rPr lang="en-GB" sz="4000" dirty="0" smtClean="0">
                <a:latin typeface="SassoonPrimaryInfant" pitchFamily="2" charset="0"/>
              </a:rPr>
              <a:t>Literacy and Communication</a:t>
            </a: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smtClean="0">
              <a:latin typeface="SassoonPrimaryInfant" pitchFamily="2" charset="0"/>
            </a:endParaRPr>
          </a:p>
          <a:p>
            <a:pPr algn="ctr"/>
            <a:r>
              <a:rPr lang="en-GB" sz="4000" dirty="0" smtClean="0">
                <a:latin typeface="SassoonPrimaryInfant" pitchFamily="2" charset="0"/>
              </a:rPr>
              <a:t> </a:t>
            </a:r>
            <a:endParaRPr lang="en-GB" dirty="0"/>
          </a:p>
        </p:txBody>
      </p:sp>
      <p:sp>
        <p:nvSpPr>
          <p:cNvPr id="5" name="Rectangle 4"/>
          <p:cNvSpPr/>
          <p:nvPr/>
        </p:nvSpPr>
        <p:spPr>
          <a:xfrm>
            <a:off x="2666339" y="1820041"/>
            <a:ext cx="1625600" cy="175260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2099" y="2057399"/>
            <a:ext cx="1294079" cy="1277883"/>
          </a:xfrm>
          <a:prstGeom prst="rect">
            <a:avLst/>
          </a:prstGeom>
        </p:spPr>
      </p:pic>
      <p:pic>
        <p:nvPicPr>
          <p:cNvPr id="2" name="Picture 1"/>
          <p:cNvPicPr>
            <a:picLocks noChangeAspect="1"/>
          </p:cNvPicPr>
          <p:nvPr/>
        </p:nvPicPr>
        <p:blipFill>
          <a:blip r:embed="rId3"/>
          <a:stretch>
            <a:fillRect/>
          </a:stretch>
        </p:blipFill>
        <p:spPr>
          <a:xfrm>
            <a:off x="2149474" y="6338281"/>
            <a:ext cx="2990850" cy="2485044"/>
          </a:xfrm>
          <a:prstGeom prst="rect">
            <a:avLst/>
          </a:prstGeom>
        </p:spPr>
      </p:pic>
    </p:spTree>
    <p:extLst>
      <p:ext uri="{BB962C8B-B14F-4D97-AF65-F5344CB8AC3E}">
        <p14:creationId xmlns:p14="http://schemas.microsoft.com/office/powerpoint/2010/main" val="3727034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4000" y="241300"/>
            <a:ext cx="6489700" cy="9325630"/>
          </a:xfrm>
          <a:prstGeom prst="rect">
            <a:avLst/>
          </a:prstGeom>
          <a:noFill/>
          <a:ln w="57150">
            <a:solidFill>
              <a:schemeClr val="tx1"/>
            </a:solidFill>
          </a:ln>
        </p:spPr>
        <p:txBody>
          <a:bodyPr wrap="square" rtlCol="0">
            <a:spAutoFit/>
          </a:bodyPr>
          <a:lstStyle/>
          <a:p>
            <a:pPr algn="ctr"/>
            <a:r>
              <a:rPr lang="en-GB" dirty="0" smtClean="0"/>
              <a:t> </a:t>
            </a:r>
            <a:r>
              <a:rPr lang="en-GB" sz="4000" dirty="0" smtClean="0">
                <a:latin typeface="SassoonPrimaryInfant" pitchFamily="2" charset="0"/>
              </a:rPr>
              <a:t>Foundation </a:t>
            </a:r>
          </a:p>
          <a:p>
            <a:pPr algn="ctr"/>
            <a:r>
              <a:rPr lang="en-GB" sz="4000" dirty="0" smtClean="0">
                <a:latin typeface="SassoonPrimaryInfant" pitchFamily="2" charset="0"/>
              </a:rPr>
              <a:t>Home Learning</a:t>
            </a: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r>
              <a:rPr lang="en-GB" sz="4000" dirty="0" smtClean="0">
                <a:latin typeface="SassoonPrimaryInfant" pitchFamily="2" charset="0"/>
              </a:rPr>
              <a:t>Rainbows </a:t>
            </a:r>
          </a:p>
          <a:p>
            <a:pPr algn="ctr"/>
            <a:endParaRPr lang="en-GB" sz="4000" dirty="0" smtClean="0">
              <a:latin typeface="SassoonPrimaryInfant" pitchFamily="2" charset="0"/>
            </a:endParaRPr>
          </a:p>
          <a:p>
            <a:pPr algn="ctr"/>
            <a:r>
              <a:rPr lang="en-GB" sz="4000" dirty="0" smtClean="0">
                <a:latin typeface="SassoonPrimaryInfant" pitchFamily="2" charset="0"/>
              </a:rPr>
              <a:t>Cognition and Maths</a:t>
            </a: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a:latin typeface="SassoonPrimaryInfant" pitchFamily="2" charset="0"/>
            </a:endParaRPr>
          </a:p>
          <a:p>
            <a:pPr algn="ctr"/>
            <a:endParaRPr lang="en-GB" sz="4000" dirty="0" smtClean="0">
              <a:latin typeface="SassoonPrimaryInfant" pitchFamily="2" charset="0"/>
            </a:endParaRPr>
          </a:p>
          <a:p>
            <a:pPr algn="ctr"/>
            <a:endParaRPr lang="en-GB" sz="4000" dirty="0" smtClean="0">
              <a:latin typeface="SassoonPrimaryInfant" pitchFamily="2" charset="0"/>
            </a:endParaRPr>
          </a:p>
          <a:p>
            <a:pPr algn="ctr"/>
            <a:r>
              <a:rPr lang="en-GB" sz="4000" dirty="0" smtClean="0">
                <a:latin typeface="SassoonPrimaryInfant" pitchFamily="2" charset="0"/>
              </a:rPr>
              <a:t> </a:t>
            </a:r>
            <a:endParaRPr lang="en-GB" dirty="0"/>
          </a:p>
        </p:txBody>
      </p:sp>
      <p:sp>
        <p:nvSpPr>
          <p:cNvPr id="5" name="Rectangle 4"/>
          <p:cNvSpPr/>
          <p:nvPr/>
        </p:nvSpPr>
        <p:spPr>
          <a:xfrm>
            <a:off x="2666339" y="1820041"/>
            <a:ext cx="1625600" cy="175260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2099" y="2057399"/>
            <a:ext cx="1294079" cy="1277883"/>
          </a:xfrm>
          <a:prstGeom prst="rect">
            <a:avLst/>
          </a:prstGeom>
        </p:spPr>
      </p:pic>
      <p:pic>
        <p:nvPicPr>
          <p:cNvPr id="2" name="Picture 1"/>
          <p:cNvPicPr>
            <a:picLocks noChangeAspect="1"/>
          </p:cNvPicPr>
          <p:nvPr/>
        </p:nvPicPr>
        <p:blipFill>
          <a:blip r:embed="rId3"/>
          <a:stretch>
            <a:fillRect/>
          </a:stretch>
        </p:blipFill>
        <p:spPr>
          <a:xfrm>
            <a:off x="2149474" y="6338281"/>
            <a:ext cx="2990850" cy="2485044"/>
          </a:xfrm>
          <a:prstGeom prst="rect">
            <a:avLst/>
          </a:prstGeom>
        </p:spPr>
      </p:pic>
    </p:spTree>
    <p:extLst>
      <p:ext uri="{BB962C8B-B14F-4D97-AF65-F5344CB8AC3E}">
        <p14:creationId xmlns:p14="http://schemas.microsoft.com/office/powerpoint/2010/main" val="1024485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50" y="203200"/>
            <a:ext cx="6559550" cy="9725739"/>
          </a:xfrm>
          <a:prstGeom prst="rect">
            <a:avLst/>
          </a:prstGeom>
          <a:noFill/>
          <a:ln w="57150">
            <a:solidFill>
              <a:schemeClr val="tx1"/>
            </a:solidFill>
          </a:ln>
        </p:spPr>
        <p:txBody>
          <a:bodyPr wrap="square" rtlCol="0">
            <a:spAutoFit/>
          </a:bodyPr>
          <a:lstStyle/>
          <a:p>
            <a:pPr algn="ctr"/>
            <a:r>
              <a:rPr lang="en-GB" sz="4000" dirty="0" smtClean="0">
                <a:latin typeface="SassoonPrimaryInfant" pitchFamily="2" charset="0"/>
              </a:rPr>
              <a:t>Rainbows</a:t>
            </a:r>
          </a:p>
          <a:p>
            <a:endParaRPr lang="en-GB" sz="4000" dirty="0" smtClean="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i="1" dirty="0">
              <a:latin typeface="SassoonPrimaryInfant" pitchFamily="2" charset="0"/>
            </a:endParaRPr>
          </a:p>
          <a:p>
            <a:endParaRPr lang="en-GB" sz="1200" i="1" dirty="0">
              <a:latin typeface="SassoonPrimaryInfant" pitchFamily="2" charset="0"/>
            </a:endParaRPr>
          </a:p>
          <a:p>
            <a:endParaRPr lang="en-GB" sz="1200" b="1" u="sng" dirty="0" smtClean="0">
              <a:latin typeface="SassoonPrimaryInfant" pitchFamily="2" charset="0"/>
            </a:endParaRPr>
          </a:p>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1736444176"/>
              </p:ext>
            </p:extLst>
          </p:nvPr>
        </p:nvGraphicFramePr>
        <p:xfrm>
          <a:off x="317500" y="819150"/>
          <a:ext cx="6267450" cy="8945880"/>
        </p:xfrm>
        <a:graphic>
          <a:graphicData uri="http://schemas.openxmlformats.org/drawingml/2006/table">
            <a:tbl>
              <a:tblPr firstRow="1" bandRow="1">
                <a:tableStyleId>{5C22544A-7EE6-4342-B048-85BDC9FD1C3A}</a:tableStyleId>
              </a:tblPr>
              <a:tblGrid>
                <a:gridCol w="6267450">
                  <a:extLst>
                    <a:ext uri="{9D8B030D-6E8A-4147-A177-3AD203B41FA5}">
                      <a16:colId xmlns:a16="http://schemas.microsoft.com/office/drawing/2014/main" val="152696458"/>
                    </a:ext>
                  </a:extLst>
                </a:gridCol>
              </a:tblGrid>
              <a:tr h="342900">
                <a:tc>
                  <a:txBody>
                    <a:bodyPr/>
                    <a:lstStyle/>
                    <a:p>
                      <a:pPr algn="ctr"/>
                      <a:r>
                        <a:rPr lang="en-GB" sz="2000" b="1" u="none" dirty="0" smtClean="0">
                          <a:solidFill>
                            <a:schemeClr val="tx1"/>
                          </a:solidFill>
                          <a:latin typeface="SassoonPrimaryInfant" pitchFamily="2" charset="0"/>
                        </a:rPr>
                        <a:t>Theme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634334569"/>
                  </a:ext>
                </a:extLst>
              </a:tr>
              <a:tr h="370840">
                <a:tc>
                  <a:txBody>
                    <a:bodyPr/>
                    <a:lstStyle/>
                    <a:p>
                      <a:r>
                        <a:rPr lang="en-GB" sz="1500" b="0" i="0" u="none" kern="1200" dirty="0" smtClean="0">
                          <a:solidFill>
                            <a:schemeClr val="dk1"/>
                          </a:solidFill>
                          <a:effectLst/>
                          <a:latin typeface="SassoonPrimaryInfant" pitchFamily="2" charset="0"/>
                          <a:ea typeface="+mn-ea"/>
                          <a:cs typeface="+mn-cs"/>
                        </a:rPr>
                        <a:t>Enjoy watching two of our favourite</a:t>
                      </a:r>
                      <a:r>
                        <a:rPr lang="en-GB" sz="1500" b="0" i="0" u="none" kern="1200" baseline="0" dirty="0" smtClean="0">
                          <a:solidFill>
                            <a:schemeClr val="dk1"/>
                          </a:solidFill>
                          <a:effectLst/>
                          <a:latin typeface="SassoonPrimaryInfant" pitchFamily="2" charset="0"/>
                          <a:ea typeface="+mn-ea"/>
                          <a:cs typeface="+mn-cs"/>
                        </a:rPr>
                        <a:t> stories connected to colour and rainbows. Below are some suggestions to bring the story alive and help your child connect with it at different levels. </a:t>
                      </a:r>
                    </a:p>
                    <a:p>
                      <a:endParaRPr lang="en-GB" sz="1500" b="0" i="0" u="none" kern="1200" dirty="0" smtClean="0">
                        <a:solidFill>
                          <a:schemeClr val="dk1"/>
                        </a:solidFill>
                        <a:effectLst/>
                        <a:latin typeface="SassoonPrimaryInfant" pitchFamily="2" charset="0"/>
                        <a:ea typeface="+mn-ea"/>
                        <a:cs typeface="+mn-cs"/>
                      </a:endParaRPr>
                    </a:p>
                    <a:p>
                      <a:r>
                        <a:rPr lang="en-GB" sz="1500" b="1" i="0" u="sng" kern="1200" dirty="0" smtClean="0">
                          <a:solidFill>
                            <a:schemeClr val="dk1"/>
                          </a:solidFill>
                          <a:effectLst/>
                          <a:latin typeface="SassoonPrimaryInfant" pitchFamily="2" charset="0"/>
                          <a:ea typeface="+mn-ea"/>
                          <a:cs typeface="+mn-cs"/>
                        </a:rPr>
                        <a:t>Rainbow Fish - Create a rainbow</a:t>
                      </a:r>
                      <a:endParaRPr lang="en-GB" sz="1500" i="0" u="sng" kern="1200" dirty="0" smtClean="0">
                        <a:solidFill>
                          <a:schemeClr val="dk1"/>
                        </a:solidFill>
                        <a:effectLst/>
                        <a:latin typeface="SassoonPrimaryInfant" pitchFamily="2" charset="0"/>
                        <a:ea typeface="+mn-ea"/>
                        <a:cs typeface="+mn-cs"/>
                      </a:endParaRPr>
                    </a:p>
                    <a:p>
                      <a:r>
                        <a:rPr lang="en-GB" sz="1500" b="1" i="0" kern="1200" dirty="0" smtClean="0">
                          <a:solidFill>
                            <a:schemeClr val="dk1"/>
                          </a:solidFill>
                          <a:effectLst/>
                          <a:latin typeface="SassoonPrimaryInfant" pitchFamily="2" charset="0"/>
                          <a:ea typeface="+mn-ea"/>
                          <a:cs typeface="+mn-cs"/>
                        </a:rPr>
                        <a:t>Resources:</a:t>
                      </a:r>
                      <a:r>
                        <a:rPr lang="en-GB" sz="1500" i="0" kern="1200" dirty="0" smtClean="0">
                          <a:solidFill>
                            <a:schemeClr val="dk1"/>
                          </a:solidFill>
                          <a:effectLst/>
                          <a:latin typeface="SassoonPrimaryInfant" pitchFamily="2" charset="0"/>
                          <a:ea typeface="+mn-ea"/>
                          <a:cs typeface="+mn-cs"/>
                        </a:rPr>
                        <a:t> Story, crayons, paint, paper, outdoor resources e.g. leaves</a:t>
                      </a:r>
                    </a:p>
                    <a:p>
                      <a:r>
                        <a:rPr lang="en-GB" sz="1500" i="0" kern="1200" dirty="0" smtClean="0">
                          <a:solidFill>
                            <a:schemeClr val="dk1"/>
                          </a:solidFill>
                          <a:effectLst/>
                          <a:latin typeface="SassoonPrimaryInfant" pitchFamily="2" charset="0"/>
                          <a:ea typeface="+mn-ea"/>
                          <a:cs typeface="+mn-cs"/>
                        </a:rPr>
                        <a:t>After</a:t>
                      </a:r>
                      <a:r>
                        <a:rPr lang="en-GB" sz="1500" i="0" kern="1200" baseline="0" dirty="0" smtClean="0">
                          <a:solidFill>
                            <a:schemeClr val="dk1"/>
                          </a:solidFill>
                          <a:effectLst/>
                          <a:latin typeface="SassoonPrimaryInfant" pitchFamily="2" charset="0"/>
                          <a:ea typeface="+mn-ea"/>
                          <a:cs typeface="+mn-cs"/>
                        </a:rPr>
                        <a:t> listening / reading the story e</a:t>
                      </a:r>
                      <a:r>
                        <a:rPr lang="en-GB" sz="1500" i="0" kern="1200" dirty="0" smtClean="0">
                          <a:solidFill>
                            <a:schemeClr val="dk1"/>
                          </a:solidFill>
                          <a:effectLst/>
                          <a:latin typeface="SassoonPrimaryInfant" pitchFamily="2" charset="0"/>
                          <a:ea typeface="+mn-ea"/>
                          <a:cs typeface="+mn-cs"/>
                        </a:rPr>
                        <a:t>ncourage children to explore the different colours and materials. Add in textures and smells to create a multi-sensory experience. Paint your child’s hand/ feet in rainbow colours and use to print.</a:t>
                      </a:r>
                    </a:p>
                    <a:p>
                      <a:endParaRPr lang="en-GB" sz="1500" i="0" kern="1200" dirty="0" smtClean="0">
                        <a:solidFill>
                          <a:schemeClr val="dk1"/>
                        </a:solidFill>
                        <a:effectLst/>
                        <a:latin typeface="SassoonPrimaryInfant" pitchFamily="2" charset="0"/>
                        <a:ea typeface="+mn-ea"/>
                        <a:cs typeface="+mn-cs"/>
                      </a:endParaRPr>
                    </a:p>
                    <a:p>
                      <a:r>
                        <a:rPr lang="en-GB" sz="1500" b="1" i="0" u="sng" kern="1200" dirty="0" smtClean="0">
                          <a:solidFill>
                            <a:schemeClr val="dk1"/>
                          </a:solidFill>
                          <a:effectLst/>
                          <a:latin typeface="SassoonPrimaryInfant" pitchFamily="2" charset="0"/>
                          <a:ea typeface="+mn-ea"/>
                          <a:cs typeface="+mn-cs"/>
                        </a:rPr>
                        <a:t>Rainbow fish - Water and lights</a:t>
                      </a:r>
                      <a:endParaRPr lang="en-GB" sz="1500" i="0" u="sng" kern="1200" dirty="0" smtClean="0">
                        <a:solidFill>
                          <a:schemeClr val="dk1"/>
                        </a:solidFill>
                        <a:effectLst/>
                        <a:latin typeface="SassoonPrimaryInfant" pitchFamily="2" charset="0"/>
                        <a:ea typeface="+mn-ea"/>
                        <a:cs typeface="+mn-cs"/>
                      </a:endParaRPr>
                    </a:p>
                    <a:p>
                      <a:r>
                        <a:rPr lang="en-GB" sz="1500" b="1" i="0" kern="1200" dirty="0" smtClean="0">
                          <a:solidFill>
                            <a:schemeClr val="dk1"/>
                          </a:solidFill>
                          <a:effectLst/>
                          <a:latin typeface="SassoonPrimaryInfant" pitchFamily="2" charset="0"/>
                          <a:ea typeface="+mn-ea"/>
                          <a:cs typeface="+mn-cs"/>
                        </a:rPr>
                        <a:t>Resources:</a:t>
                      </a:r>
                      <a:r>
                        <a:rPr lang="en-GB" sz="1500" i="0" kern="1200" dirty="0" smtClean="0">
                          <a:solidFill>
                            <a:schemeClr val="dk1"/>
                          </a:solidFill>
                          <a:effectLst/>
                          <a:latin typeface="SassoonPrimaryInfant" pitchFamily="2" charset="0"/>
                          <a:ea typeface="+mn-ea"/>
                          <a:cs typeface="+mn-cs"/>
                        </a:rPr>
                        <a:t> cellophane in different colours, unused CD, Light/ torch, story link</a:t>
                      </a:r>
                    </a:p>
                    <a:p>
                      <a:r>
                        <a:rPr lang="en-GB" sz="1500" i="0" kern="1200" dirty="0" smtClean="0">
                          <a:solidFill>
                            <a:schemeClr val="dk1"/>
                          </a:solidFill>
                          <a:effectLst/>
                          <a:latin typeface="SassoonPrimaryInfant" pitchFamily="2" charset="0"/>
                          <a:ea typeface="+mn-ea"/>
                          <a:cs typeface="+mn-cs"/>
                        </a:rPr>
                        <a:t>After</a:t>
                      </a:r>
                      <a:r>
                        <a:rPr lang="en-GB" sz="1500" i="0" kern="1200" baseline="0" dirty="0" smtClean="0">
                          <a:solidFill>
                            <a:schemeClr val="dk1"/>
                          </a:solidFill>
                          <a:effectLst/>
                          <a:latin typeface="SassoonPrimaryInfant" pitchFamily="2" charset="0"/>
                          <a:ea typeface="+mn-ea"/>
                          <a:cs typeface="+mn-cs"/>
                        </a:rPr>
                        <a:t> listening to the story and looking at the pictures of the rainbow fish</a:t>
                      </a:r>
                      <a:r>
                        <a:rPr lang="en-GB" sz="1500" i="0" kern="1200" dirty="0" smtClean="0">
                          <a:solidFill>
                            <a:schemeClr val="dk1"/>
                          </a:solidFill>
                          <a:effectLst/>
                          <a:latin typeface="SassoonPrimaryInfant" pitchFamily="2" charset="0"/>
                          <a:ea typeface="+mn-ea"/>
                          <a:cs typeface="+mn-cs"/>
                        </a:rPr>
                        <a:t> put the CDs in water. Adults to encourage children to track the lights and explore the reflections. Use the cellophane squares to change the colour</a:t>
                      </a:r>
                    </a:p>
                    <a:p>
                      <a:endParaRPr lang="en-GB" sz="1500" i="0" kern="1200" dirty="0" smtClean="0">
                        <a:solidFill>
                          <a:schemeClr val="dk1"/>
                        </a:solidFill>
                        <a:effectLst/>
                        <a:latin typeface="SassoonPrimaryInfant" pitchFamily="2" charset="0"/>
                        <a:ea typeface="+mn-ea"/>
                        <a:cs typeface="+mn-cs"/>
                      </a:endParaRPr>
                    </a:p>
                    <a:p>
                      <a:r>
                        <a:rPr lang="en-GB" sz="1500" b="1" i="0" u="sng" kern="1200" dirty="0" smtClean="0">
                          <a:solidFill>
                            <a:schemeClr val="dk1"/>
                          </a:solidFill>
                          <a:effectLst/>
                          <a:latin typeface="SassoonPrimaryInfant" pitchFamily="2" charset="0"/>
                          <a:ea typeface="+mn-ea"/>
                          <a:cs typeface="+mn-cs"/>
                        </a:rPr>
                        <a:t>Make a rainbow fish</a:t>
                      </a:r>
                      <a:endParaRPr lang="en-GB" sz="1500" b="0" i="0" u="sng" kern="1200" dirty="0" smtClean="0">
                        <a:solidFill>
                          <a:schemeClr val="dk1"/>
                        </a:solidFill>
                        <a:effectLst/>
                        <a:latin typeface="SassoonPrimaryInfant" pitchFamily="2" charset="0"/>
                        <a:ea typeface="+mn-ea"/>
                        <a:cs typeface="+mn-cs"/>
                      </a:endParaRPr>
                    </a:p>
                    <a:p>
                      <a:r>
                        <a:rPr lang="en-GB" sz="1500" b="1" i="0" kern="1200" dirty="0" smtClean="0">
                          <a:solidFill>
                            <a:schemeClr val="dk1"/>
                          </a:solidFill>
                          <a:effectLst/>
                          <a:latin typeface="SassoonPrimaryInfant" pitchFamily="2" charset="0"/>
                          <a:ea typeface="+mn-ea"/>
                          <a:cs typeface="+mn-cs"/>
                        </a:rPr>
                        <a:t>Resources:</a:t>
                      </a:r>
                      <a:r>
                        <a:rPr lang="en-GB" sz="1500" i="0" kern="1200" dirty="0" smtClean="0">
                          <a:solidFill>
                            <a:schemeClr val="dk1"/>
                          </a:solidFill>
                          <a:effectLst/>
                          <a:latin typeface="SassoonPrimaryInfant" pitchFamily="2" charset="0"/>
                          <a:ea typeface="+mn-ea"/>
                          <a:cs typeface="+mn-cs"/>
                        </a:rPr>
                        <a:t> cellophane, Fish template, Foil, Shiny items e.g. sequins</a:t>
                      </a:r>
                    </a:p>
                    <a:p>
                      <a:r>
                        <a:rPr lang="en-GB" sz="1500" i="0" kern="1200" dirty="0" smtClean="0">
                          <a:solidFill>
                            <a:schemeClr val="dk1"/>
                          </a:solidFill>
                          <a:effectLst/>
                          <a:latin typeface="SassoonPrimaryInfant" pitchFamily="2" charset="0"/>
                          <a:ea typeface="+mn-ea"/>
                          <a:cs typeface="+mn-cs"/>
                        </a:rPr>
                        <a:t>To decorate the fish template using different colours. Talk to your child about the colours. What happens if you overlap the cellophane? What new colours can you make? Use</a:t>
                      </a:r>
                      <a:r>
                        <a:rPr lang="en-GB" sz="1500" i="0" kern="1200" baseline="0" dirty="0" smtClean="0">
                          <a:solidFill>
                            <a:schemeClr val="dk1"/>
                          </a:solidFill>
                          <a:effectLst/>
                          <a:latin typeface="SassoonPrimaryInfant" pitchFamily="2" charset="0"/>
                          <a:ea typeface="+mn-ea"/>
                          <a:cs typeface="+mn-cs"/>
                        </a:rPr>
                        <a:t> the ‘colour’ communication board so children can request colours they want to use or use to describe what they see. </a:t>
                      </a:r>
                      <a:r>
                        <a:rPr lang="en-GB" sz="1500" i="0" kern="1200" dirty="0" smtClean="0">
                          <a:solidFill>
                            <a:schemeClr val="dk1"/>
                          </a:solidFill>
                          <a:effectLst/>
                          <a:latin typeface="SassoonPrimaryInfant" pitchFamily="2" charset="0"/>
                          <a:ea typeface="+mn-ea"/>
                          <a:cs typeface="+mn-cs"/>
                        </a:rPr>
                        <a:t>Children to choose what resources they want to collect and use to create a rainbow. Can they name the colours? Do they know the order of the colours?</a:t>
                      </a:r>
                    </a:p>
                    <a:p>
                      <a:endParaRPr lang="en-GB" sz="1500" i="0" kern="1200" dirty="0" smtClean="0">
                        <a:solidFill>
                          <a:schemeClr val="dk1"/>
                        </a:solidFill>
                        <a:effectLst/>
                        <a:latin typeface="SassoonPrimaryInfant" pitchFamily="2" charset="0"/>
                        <a:ea typeface="+mn-ea"/>
                        <a:cs typeface="+mn-cs"/>
                      </a:endParaRPr>
                    </a:p>
                    <a:p>
                      <a:r>
                        <a:rPr lang="en-GB" sz="1500" b="1" i="0" u="sng" kern="1200" dirty="0" smtClean="0">
                          <a:solidFill>
                            <a:schemeClr val="dk1"/>
                          </a:solidFill>
                          <a:effectLst/>
                          <a:latin typeface="SassoonPrimaryInfant" pitchFamily="2" charset="0"/>
                          <a:ea typeface="+mn-ea"/>
                          <a:cs typeface="+mn-cs"/>
                        </a:rPr>
                        <a:t>Design a rainbow fish</a:t>
                      </a:r>
                      <a:endParaRPr lang="en-GB" sz="1500" i="0" u="sng" kern="1200" dirty="0" smtClean="0">
                        <a:solidFill>
                          <a:schemeClr val="dk1"/>
                        </a:solidFill>
                        <a:effectLst/>
                        <a:latin typeface="SassoonPrimaryInfant" pitchFamily="2" charset="0"/>
                        <a:ea typeface="+mn-ea"/>
                        <a:cs typeface="+mn-cs"/>
                      </a:endParaRPr>
                    </a:p>
                    <a:p>
                      <a:r>
                        <a:rPr lang="en-GB" sz="1500" b="1" i="0" kern="1200" dirty="0" smtClean="0">
                          <a:solidFill>
                            <a:schemeClr val="dk1"/>
                          </a:solidFill>
                          <a:effectLst/>
                          <a:latin typeface="SassoonPrimaryInfant" pitchFamily="2" charset="0"/>
                          <a:ea typeface="+mn-ea"/>
                          <a:cs typeface="+mn-cs"/>
                        </a:rPr>
                        <a:t>Resources:</a:t>
                      </a:r>
                      <a:r>
                        <a:rPr lang="en-GB" sz="1500" i="0" kern="1200" dirty="0" smtClean="0">
                          <a:solidFill>
                            <a:schemeClr val="dk1"/>
                          </a:solidFill>
                          <a:effectLst/>
                          <a:latin typeface="SassoonPrimaryInfant" pitchFamily="2" charset="0"/>
                          <a:ea typeface="+mn-ea"/>
                          <a:cs typeface="+mn-cs"/>
                        </a:rPr>
                        <a:t> cellophane,</a:t>
                      </a:r>
                      <a:r>
                        <a:rPr lang="en-GB" sz="1500" i="0" kern="1200" baseline="0" dirty="0" smtClean="0">
                          <a:solidFill>
                            <a:schemeClr val="dk1"/>
                          </a:solidFill>
                          <a:effectLst/>
                          <a:latin typeface="SassoonPrimaryInfant" pitchFamily="2" charset="0"/>
                          <a:ea typeface="+mn-ea"/>
                          <a:cs typeface="+mn-cs"/>
                        </a:rPr>
                        <a:t> f</a:t>
                      </a:r>
                      <a:r>
                        <a:rPr lang="en-GB" sz="1500" i="0" kern="1200" dirty="0" smtClean="0">
                          <a:solidFill>
                            <a:schemeClr val="dk1"/>
                          </a:solidFill>
                          <a:effectLst/>
                          <a:latin typeface="SassoonPrimaryInfant" pitchFamily="2" charset="0"/>
                          <a:ea typeface="+mn-ea"/>
                          <a:cs typeface="+mn-cs"/>
                        </a:rPr>
                        <a:t>ish template,</a:t>
                      </a:r>
                      <a:r>
                        <a:rPr lang="en-GB" sz="1500" i="0" kern="1200" baseline="0" dirty="0" smtClean="0">
                          <a:solidFill>
                            <a:schemeClr val="dk1"/>
                          </a:solidFill>
                          <a:effectLst/>
                          <a:latin typeface="SassoonPrimaryInfant" pitchFamily="2" charset="0"/>
                          <a:ea typeface="+mn-ea"/>
                          <a:cs typeface="+mn-cs"/>
                        </a:rPr>
                        <a:t> f</a:t>
                      </a:r>
                      <a:r>
                        <a:rPr lang="en-GB" sz="1500" i="0" kern="1200" dirty="0" smtClean="0">
                          <a:solidFill>
                            <a:schemeClr val="dk1"/>
                          </a:solidFill>
                          <a:effectLst/>
                          <a:latin typeface="SassoonPrimaryInfant" pitchFamily="2" charset="0"/>
                          <a:ea typeface="+mn-ea"/>
                          <a:cs typeface="+mn-cs"/>
                        </a:rPr>
                        <a:t>oil,</a:t>
                      </a:r>
                      <a:r>
                        <a:rPr lang="en-GB" sz="1500" i="0" kern="1200" baseline="0" dirty="0" smtClean="0">
                          <a:solidFill>
                            <a:schemeClr val="dk1"/>
                          </a:solidFill>
                          <a:effectLst/>
                          <a:latin typeface="SassoonPrimaryInfant" pitchFamily="2" charset="0"/>
                          <a:ea typeface="+mn-ea"/>
                          <a:cs typeface="+mn-cs"/>
                        </a:rPr>
                        <a:t> s</a:t>
                      </a:r>
                      <a:r>
                        <a:rPr lang="en-GB" sz="1500" i="0" kern="1200" dirty="0" smtClean="0">
                          <a:solidFill>
                            <a:schemeClr val="dk1"/>
                          </a:solidFill>
                          <a:effectLst/>
                          <a:latin typeface="SassoonPrimaryInfant" pitchFamily="2" charset="0"/>
                          <a:ea typeface="+mn-ea"/>
                          <a:cs typeface="+mn-cs"/>
                        </a:rPr>
                        <a:t>hiny items e.g. sequins</a:t>
                      </a:r>
                    </a:p>
                    <a:p>
                      <a:r>
                        <a:rPr lang="en-GB" sz="1500" i="0" kern="1200" dirty="0" smtClean="0">
                          <a:solidFill>
                            <a:schemeClr val="dk1"/>
                          </a:solidFill>
                          <a:effectLst/>
                          <a:latin typeface="SassoonPrimaryInfant" pitchFamily="2" charset="0"/>
                          <a:ea typeface="+mn-ea"/>
                          <a:cs typeface="+mn-cs"/>
                        </a:rPr>
                        <a:t>Children to use the fish template to create their own rainbow fish. Children to choose resources and colours. What happens when they overlap the cellophane? Do they know what happens when they mix colours? Can they guess what colours mix together to make new colours?</a:t>
                      </a:r>
                    </a:p>
                    <a:p>
                      <a:endParaRPr lang="en-GB" sz="1500" i="0" kern="1200" dirty="0" smtClean="0">
                        <a:solidFill>
                          <a:schemeClr val="dk1"/>
                        </a:solidFill>
                        <a:effectLst/>
                        <a:latin typeface="SassoonPrimaryInfant" pitchFamily="2" charset="0"/>
                        <a:ea typeface="+mn-ea"/>
                        <a:cs typeface="+mn-cs"/>
                      </a:endParaRPr>
                    </a:p>
                    <a:p>
                      <a:r>
                        <a:rPr lang="en-GB" sz="1500" b="1" i="0" u="sng" kern="1200" dirty="0" smtClean="0">
                          <a:solidFill>
                            <a:schemeClr val="dk1"/>
                          </a:solidFill>
                          <a:effectLst/>
                          <a:latin typeface="SassoonPrimaryInfant" pitchFamily="2" charset="0"/>
                          <a:ea typeface="+mn-ea"/>
                          <a:cs typeface="+mn-cs"/>
                        </a:rPr>
                        <a:t>Under the Sea Creatures</a:t>
                      </a:r>
                    </a:p>
                    <a:p>
                      <a:r>
                        <a:rPr lang="en-GB" sz="1500" b="0" i="0" u="none" kern="1200" dirty="0" smtClean="0">
                          <a:solidFill>
                            <a:schemeClr val="dk1"/>
                          </a:solidFill>
                          <a:effectLst/>
                          <a:latin typeface="SassoonPrimaryInfant" pitchFamily="2" charset="0"/>
                          <a:ea typeface="+mn-ea"/>
                          <a:cs typeface="+mn-cs"/>
                        </a:rPr>
                        <a:t>Use your cutting skills to cut out your favourite sea</a:t>
                      </a:r>
                      <a:r>
                        <a:rPr lang="en-GB" sz="1500" b="0" i="0" u="none" kern="1200" baseline="0" dirty="0" smtClean="0">
                          <a:solidFill>
                            <a:schemeClr val="dk1"/>
                          </a:solidFill>
                          <a:effectLst/>
                          <a:latin typeface="SassoonPrimaryInfant" pitchFamily="2" charset="0"/>
                          <a:ea typeface="+mn-ea"/>
                          <a:cs typeface="+mn-cs"/>
                        </a:rPr>
                        <a:t> creatures</a:t>
                      </a:r>
                      <a:r>
                        <a:rPr lang="en-GB" sz="1500" b="0" i="0" u="none" kern="1200" dirty="0" smtClean="0">
                          <a:solidFill>
                            <a:schemeClr val="dk1"/>
                          </a:solidFill>
                          <a:effectLst/>
                          <a:latin typeface="SassoonPrimaryInfant" pitchFamily="2" charset="0"/>
                          <a:ea typeface="+mn-ea"/>
                          <a:cs typeface="+mn-cs"/>
                        </a:rPr>
                        <a:t>. Use them to make an</a:t>
                      </a:r>
                      <a:r>
                        <a:rPr lang="en-GB" sz="1500" b="0" i="0" u="none" kern="1200" baseline="0" dirty="0" smtClean="0">
                          <a:solidFill>
                            <a:schemeClr val="dk1"/>
                          </a:solidFill>
                          <a:effectLst/>
                          <a:latin typeface="SassoonPrimaryInfant" pitchFamily="2" charset="0"/>
                          <a:ea typeface="+mn-ea"/>
                          <a:cs typeface="+mn-cs"/>
                        </a:rPr>
                        <a:t> ‘Under the Sea’ scene or put them on to pop sticks as puppets and sing some of your favourite songs or to tell a story.</a:t>
                      </a:r>
                    </a:p>
                    <a:p>
                      <a:endParaRPr lang="en-GB" sz="1500" i="0" kern="1200" dirty="0" smtClean="0">
                        <a:solidFill>
                          <a:schemeClr val="dk1"/>
                        </a:solidFill>
                        <a:effectLst/>
                        <a:latin typeface="SassoonPrimaryInfant"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62126086"/>
                  </a:ext>
                </a:extLst>
              </a:tr>
            </a:tbl>
          </a:graphicData>
        </a:graphic>
      </p:graphicFrame>
    </p:spTree>
    <p:extLst>
      <p:ext uri="{BB962C8B-B14F-4D97-AF65-F5344CB8AC3E}">
        <p14:creationId xmlns:p14="http://schemas.microsoft.com/office/powerpoint/2010/main" val="3283714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50" y="203200"/>
            <a:ext cx="6559550" cy="9725739"/>
          </a:xfrm>
          <a:prstGeom prst="rect">
            <a:avLst/>
          </a:prstGeom>
          <a:noFill/>
          <a:ln w="57150">
            <a:solidFill>
              <a:schemeClr val="tx1"/>
            </a:solidFill>
          </a:ln>
        </p:spPr>
        <p:txBody>
          <a:bodyPr wrap="square" rtlCol="0">
            <a:spAutoFit/>
          </a:bodyPr>
          <a:lstStyle/>
          <a:p>
            <a:pPr algn="ctr"/>
            <a:r>
              <a:rPr lang="en-GB" sz="4000" dirty="0" smtClean="0">
                <a:latin typeface="SassoonPrimaryInfant" pitchFamily="2" charset="0"/>
              </a:rPr>
              <a:t>Rainbows</a:t>
            </a:r>
          </a:p>
          <a:p>
            <a:endParaRPr lang="en-GB" sz="4000" dirty="0" smtClean="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i="1" dirty="0">
              <a:latin typeface="SassoonPrimaryInfant" pitchFamily="2" charset="0"/>
            </a:endParaRPr>
          </a:p>
          <a:p>
            <a:endParaRPr lang="en-GB" sz="1200" i="1" dirty="0">
              <a:latin typeface="SassoonPrimaryInfant" pitchFamily="2" charset="0"/>
            </a:endParaRPr>
          </a:p>
          <a:p>
            <a:endParaRPr lang="en-GB" sz="1200" b="1" u="sng" dirty="0" smtClean="0">
              <a:latin typeface="SassoonPrimaryInfant" pitchFamily="2" charset="0"/>
            </a:endParaRPr>
          </a:p>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226059230"/>
              </p:ext>
            </p:extLst>
          </p:nvPr>
        </p:nvGraphicFramePr>
        <p:xfrm>
          <a:off x="317500" y="819150"/>
          <a:ext cx="6267450" cy="5521960"/>
        </p:xfrm>
        <a:graphic>
          <a:graphicData uri="http://schemas.openxmlformats.org/drawingml/2006/table">
            <a:tbl>
              <a:tblPr firstRow="1" bandRow="1">
                <a:tableStyleId>{5C22544A-7EE6-4342-B048-85BDC9FD1C3A}</a:tableStyleId>
              </a:tblPr>
              <a:tblGrid>
                <a:gridCol w="6267450">
                  <a:extLst>
                    <a:ext uri="{9D8B030D-6E8A-4147-A177-3AD203B41FA5}">
                      <a16:colId xmlns:a16="http://schemas.microsoft.com/office/drawing/2014/main" val="152696458"/>
                    </a:ext>
                  </a:extLst>
                </a:gridCol>
              </a:tblGrid>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800" b="1" i="0" u="none" dirty="0" smtClean="0">
                          <a:solidFill>
                            <a:schemeClr val="tx1"/>
                          </a:solidFill>
                          <a:latin typeface="SassoonPrimaryInfant" pitchFamily="2" charset="0"/>
                        </a:rPr>
                        <a:t>Communication and 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978043249"/>
                  </a:ext>
                </a:extLst>
              </a:tr>
              <a:tr h="370840">
                <a:tc>
                  <a:txBody>
                    <a:bodyPr/>
                    <a:lstStyle/>
                    <a:p>
                      <a:endParaRPr lang="en-GB" sz="1600" b="1" i="0" u="sng" kern="1200" dirty="0" smtClean="0">
                        <a:solidFill>
                          <a:schemeClr val="dk1"/>
                        </a:solidFill>
                        <a:effectLst/>
                        <a:latin typeface="SassoonPrimaryInfant" pitchFamily="2" charset="0"/>
                        <a:ea typeface="+mn-ea"/>
                        <a:cs typeface="+mn-cs"/>
                      </a:endParaRPr>
                    </a:p>
                    <a:p>
                      <a:r>
                        <a:rPr lang="en-GB" sz="1600" b="1" i="0" u="sng" kern="1200" dirty="0" smtClean="0">
                          <a:solidFill>
                            <a:schemeClr val="dk1"/>
                          </a:solidFill>
                          <a:effectLst/>
                          <a:latin typeface="SassoonPrimaryInfant" pitchFamily="2" charset="0"/>
                          <a:ea typeface="+mn-ea"/>
                          <a:cs typeface="+mn-cs"/>
                        </a:rPr>
                        <a:t>Story</a:t>
                      </a:r>
                      <a:r>
                        <a:rPr lang="en-GB" sz="1600" b="1" i="0" u="sng" kern="1200" baseline="0" dirty="0" smtClean="0">
                          <a:solidFill>
                            <a:schemeClr val="dk1"/>
                          </a:solidFill>
                          <a:effectLst/>
                          <a:latin typeface="SassoonPrimaryInfant" pitchFamily="2" charset="0"/>
                          <a:ea typeface="+mn-ea"/>
                          <a:cs typeface="+mn-cs"/>
                        </a:rPr>
                        <a:t> </a:t>
                      </a:r>
                      <a:r>
                        <a:rPr lang="en-GB" sz="1600" b="1" i="0" kern="1200" baseline="0" dirty="0" smtClean="0">
                          <a:solidFill>
                            <a:schemeClr val="dk1"/>
                          </a:solidFill>
                          <a:effectLst/>
                          <a:latin typeface="SassoonPrimaryInfant" pitchFamily="2" charset="0"/>
                          <a:ea typeface="+mn-ea"/>
                          <a:cs typeface="+mn-cs"/>
                        </a:rPr>
                        <a:t>‘</a:t>
                      </a:r>
                      <a:r>
                        <a:rPr lang="en-GB" sz="1600" b="1" i="0" kern="1200" dirty="0" smtClean="0">
                          <a:solidFill>
                            <a:schemeClr val="dk1"/>
                          </a:solidFill>
                          <a:effectLst/>
                          <a:latin typeface="SassoonPrimaryInfant" pitchFamily="2" charset="0"/>
                          <a:ea typeface="+mn-ea"/>
                          <a:cs typeface="+mn-cs"/>
                        </a:rPr>
                        <a:t>How the crayons saved the </a:t>
                      </a:r>
                      <a:r>
                        <a:rPr lang="en-GB" sz="1600" b="1" i="0" kern="1200" dirty="0" smtClean="0">
                          <a:solidFill>
                            <a:schemeClr val="dk1"/>
                          </a:solidFill>
                          <a:effectLst/>
                          <a:latin typeface="+mj-lt"/>
                          <a:ea typeface="+mn-ea"/>
                          <a:cs typeface="+mn-cs"/>
                        </a:rPr>
                        <a:t>rainbow’</a:t>
                      </a:r>
                      <a:r>
                        <a:rPr lang="en-GB" sz="1600" b="1" i="0" u="none" strike="noStrike" kern="1200" dirty="0" smtClean="0">
                          <a:solidFill>
                            <a:schemeClr val="dk1"/>
                          </a:solidFill>
                          <a:effectLst/>
                          <a:latin typeface="+mj-lt"/>
                          <a:ea typeface="+mn-ea"/>
                          <a:cs typeface="+mn-cs"/>
                        </a:rPr>
                        <a:t> by Monica Sweeney</a:t>
                      </a:r>
                      <a:endParaRPr lang="en-GB" sz="1600" b="1" i="0" kern="1200" dirty="0" smtClean="0">
                        <a:solidFill>
                          <a:schemeClr val="dk1"/>
                        </a:solidFill>
                        <a:effectLst/>
                        <a:latin typeface="+mj-lt"/>
                        <a:ea typeface="+mn-ea"/>
                        <a:cs typeface="+mn-cs"/>
                      </a:endParaRPr>
                    </a:p>
                    <a:p>
                      <a:r>
                        <a:rPr lang="en-GB" sz="1600" b="1" i="0" kern="1200" dirty="0" smtClean="0">
                          <a:solidFill>
                            <a:schemeClr val="dk1"/>
                          </a:solidFill>
                          <a:effectLst/>
                          <a:latin typeface="SassoonPrimaryInfant" pitchFamily="2" charset="0"/>
                          <a:ea typeface="+mn-ea"/>
                          <a:cs typeface="+mn-cs"/>
                        </a:rPr>
                        <a:t>Resources</a:t>
                      </a:r>
                      <a:r>
                        <a:rPr lang="en-GB" sz="1600" i="0" kern="1200" dirty="0" smtClean="0">
                          <a:solidFill>
                            <a:schemeClr val="dk1"/>
                          </a:solidFill>
                          <a:effectLst/>
                          <a:latin typeface="SassoonPrimaryInfant" pitchFamily="2" charset="0"/>
                          <a:ea typeface="+mn-ea"/>
                          <a:cs typeface="+mn-cs"/>
                        </a:rPr>
                        <a:t>: video, rainbow material/ scarf colourful, foil/ crisp packet, crayons, sunglasses/ cap, woolly hat/scarf, paint, sponge and paper</a:t>
                      </a:r>
                    </a:p>
                    <a:p>
                      <a:r>
                        <a:rPr lang="en-GB" sz="1600" i="0" kern="1200" dirty="0" smtClean="0">
                          <a:solidFill>
                            <a:schemeClr val="dk1"/>
                          </a:solidFill>
                          <a:effectLst/>
                          <a:latin typeface="SassoonPrimaryInfant" pitchFamily="2" charset="0"/>
                          <a:ea typeface="+mn-ea"/>
                          <a:cs typeface="+mn-cs"/>
                        </a:rPr>
                        <a:t>Watch the video first on your own to get to know the story. Collect resources if you want to make the story more sensory and </a:t>
                      </a:r>
                      <a:r>
                        <a:rPr lang="en-GB" sz="1600" i="0" kern="1200" dirty="0" smtClean="0">
                          <a:solidFill>
                            <a:schemeClr val="dk1"/>
                          </a:solidFill>
                          <a:effectLst/>
                          <a:latin typeface="SassoonPrimaryInfant" pitchFamily="2" charset="0"/>
                          <a:ea typeface="+mn-ea"/>
                          <a:cs typeface="+mn-cs"/>
                        </a:rPr>
                        <a:t>to use </a:t>
                      </a:r>
                      <a:r>
                        <a:rPr lang="en-GB" sz="1600" i="0" kern="1200" dirty="0" smtClean="0">
                          <a:solidFill>
                            <a:schemeClr val="dk1"/>
                          </a:solidFill>
                          <a:effectLst/>
                          <a:latin typeface="SassoonPrimaryInfant" pitchFamily="2" charset="0"/>
                          <a:ea typeface="+mn-ea"/>
                          <a:cs typeface="+mn-cs"/>
                        </a:rPr>
                        <a:t>alongside.</a:t>
                      </a:r>
                    </a:p>
                    <a:p>
                      <a:endParaRPr lang="en-GB" sz="1600" b="0" i="0" u="none" kern="1200" baseline="0" dirty="0" smtClean="0">
                        <a:solidFill>
                          <a:schemeClr val="dk1"/>
                        </a:solidFill>
                        <a:effectLst/>
                        <a:latin typeface="SassoonPrimaryInfant" pitchFamily="2" charset="0"/>
                        <a:ea typeface="+mn-ea"/>
                        <a:cs typeface="+mn-cs"/>
                      </a:endParaRPr>
                    </a:p>
                    <a:p>
                      <a:endParaRPr lang="en-GB" sz="1600" b="0" i="0" u="none" kern="1200" baseline="0" dirty="0" smtClean="0">
                        <a:solidFill>
                          <a:schemeClr val="dk1"/>
                        </a:solidFill>
                        <a:effectLst/>
                        <a:latin typeface="SassoonPrimaryInfant" pitchFamily="2" charset="0"/>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600" b="1" i="0" u="sng" kern="1200" dirty="0" smtClean="0">
                          <a:solidFill>
                            <a:schemeClr val="dk1"/>
                          </a:solidFill>
                          <a:effectLst/>
                          <a:latin typeface="SassoonPrimaryInfant" pitchFamily="2" charset="0"/>
                          <a:ea typeface="+mn-ea"/>
                          <a:cs typeface="+mn-cs"/>
                        </a:rPr>
                        <a:t>Pre writing skills –</a:t>
                      </a:r>
                      <a:r>
                        <a:rPr lang="en-GB" sz="1600" b="0" i="0" u="none" kern="1200" dirty="0" smtClean="0">
                          <a:solidFill>
                            <a:schemeClr val="dk1"/>
                          </a:solidFill>
                          <a:effectLst/>
                          <a:latin typeface="SassoonPrimaryInfant" pitchFamily="2" charset="0"/>
                          <a:ea typeface="+mn-ea"/>
                          <a:cs typeface="+mn-cs"/>
                        </a:rPr>
                        <a:t>The rainbow fish pencil control – use a pencil,</a:t>
                      </a:r>
                      <a:r>
                        <a:rPr lang="en-GB" sz="1600" b="0" i="0" u="none" kern="1200" baseline="0" dirty="0" smtClean="0">
                          <a:solidFill>
                            <a:schemeClr val="dk1"/>
                          </a:solidFill>
                          <a:effectLst/>
                          <a:latin typeface="SassoonPrimaryInfant" pitchFamily="2" charset="0"/>
                          <a:ea typeface="+mn-ea"/>
                          <a:cs typeface="+mn-cs"/>
                        </a:rPr>
                        <a:t> crayon or other mark making tool to trace over the dotted lines. Use the ‘colour’ communication board to request colours to use to decorate </a:t>
                      </a:r>
                      <a:r>
                        <a:rPr lang="en-GB" sz="1600" b="0" i="0" u="none" kern="1200" baseline="0" smtClean="0">
                          <a:solidFill>
                            <a:schemeClr val="dk1"/>
                          </a:solidFill>
                          <a:effectLst/>
                          <a:latin typeface="SassoonPrimaryInfant" pitchFamily="2" charset="0"/>
                          <a:ea typeface="+mn-ea"/>
                          <a:cs typeface="+mn-cs"/>
                        </a:rPr>
                        <a:t>your </a:t>
                      </a:r>
                      <a:r>
                        <a:rPr lang="en-GB" sz="1600" b="0" i="0" u="none" kern="1200" baseline="0" smtClean="0">
                          <a:solidFill>
                            <a:schemeClr val="dk1"/>
                          </a:solidFill>
                          <a:effectLst/>
                          <a:latin typeface="SassoonPrimaryInfant" pitchFamily="2" charset="0"/>
                          <a:ea typeface="+mn-ea"/>
                          <a:cs typeface="+mn-cs"/>
                        </a:rPr>
                        <a:t>fish</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600" b="0" i="0" u="none" kern="1200" dirty="0" smtClean="0">
                        <a:solidFill>
                          <a:schemeClr val="dk1"/>
                        </a:solidFill>
                        <a:effectLst/>
                        <a:latin typeface="SassoonPrimaryInfant" pitchFamily="2" charset="0"/>
                        <a:ea typeface="+mn-ea"/>
                        <a:cs typeface="+mn-cs"/>
                      </a:endParaRPr>
                    </a:p>
                    <a:p>
                      <a:endParaRPr lang="en-GB" sz="1600" b="0" i="0" u="none" kern="1200" baseline="0" dirty="0" smtClean="0">
                        <a:solidFill>
                          <a:schemeClr val="dk1"/>
                        </a:solidFill>
                        <a:effectLst/>
                        <a:latin typeface="SassoonPrimaryInfant" pitchFamily="2" charset="0"/>
                        <a:ea typeface="+mn-ea"/>
                        <a:cs typeface="+mn-cs"/>
                      </a:endParaRPr>
                    </a:p>
                    <a:p>
                      <a:r>
                        <a:rPr lang="en-GB" sz="1600" b="1" i="0" u="sng" kern="1200" baseline="0" dirty="0" smtClean="0">
                          <a:solidFill>
                            <a:schemeClr val="dk1"/>
                          </a:solidFill>
                          <a:effectLst/>
                          <a:latin typeface="SassoonPrimaryInfant" pitchFamily="2" charset="0"/>
                          <a:ea typeface="+mn-ea"/>
                          <a:cs typeface="+mn-cs"/>
                        </a:rPr>
                        <a:t>The Rainbow Fish – make a sentence</a:t>
                      </a:r>
                      <a:endParaRPr lang="en-GB" sz="1600" b="1" i="0" u="sng" kern="1200" dirty="0" smtClean="0">
                        <a:solidFill>
                          <a:schemeClr val="dk1"/>
                        </a:solidFill>
                        <a:effectLst/>
                        <a:latin typeface="SassoonPrimaryInfant" pitchFamily="2" charset="0"/>
                        <a:ea typeface="+mn-ea"/>
                        <a:cs typeface="+mn-cs"/>
                      </a:endParaRPr>
                    </a:p>
                    <a:p>
                      <a:r>
                        <a:rPr lang="en-GB" sz="1600" i="0" kern="1200" dirty="0" smtClean="0">
                          <a:solidFill>
                            <a:schemeClr val="dk1"/>
                          </a:solidFill>
                          <a:effectLst/>
                          <a:latin typeface="SassoonPrimaryInfant" pitchFamily="2" charset="0"/>
                          <a:ea typeface="+mn-ea"/>
                          <a:cs typeface="+mn-cs"/>
                        </a:rPr>
                        <a:t>Use the symbol pictures to make a sentence about the pictures from the story. Can you read it back</a:t>
                      </a:r>
                      <a:r>
                        <a:rPr lang="en-GB" sz="1600" i="0" kern="1200" dirty="0" smtClean="0">
                          <a:solidFill>
                            <a:schemeClr val="dk1"/>
                          </a:solidFill>
                          <a:effectLst/>
                          <a:latin typeface="SassoonPrimaryInfant" pitchFamily="2" charset="0"/>
                          <a:ea typeface="+mn-ea"/>
                          <a:cs typeface="+mn-cs"/>
                        </a:rPr>
                        <a:t>? There are different levels to try. Can your</a:t>
                      </a:r>
                      <a:r>
                        <a:rPr lang="en-GB" sz="1600" i="0" kern="1200" baseline="0" dirty="0" smtClean="0">
                          <a:solidFill>
                            <a:schemeClr val="dk1"/>
                          </a:solidFill>
                          <a:effectLst/>
                          <a:latin typeface="SassoonPrimaryInfant" pitchFamily="2" charset="0"/>
                          <a:ea typeface="+mn-ea"/>
                          <a:cs typeface="+mn-cs"/>
                        </a:rPr>
                        <a:t> child make their own sentence up. </a:t>
                      </a:r>
                      <a:endParaRPr lang="en-GB" sz="1600" i="0" kern="1200" dirty="0" smtClean="0">
                        <a:solidFill>
                          <a:schemeClr val="dk1"/>
                        </a:solidFill>
                        <a:effectLst/>
                        <a:latin typeface="SassoonPrimaryInfant" pitchFamily="2" charset="0"/>
                        <a:ea typeface="+mn-ea"/>
                        <a:cs typeface="+mn-cs"/>
                      </a:endParaRPr>
                    </a:p>
                    <a:p>
                      <a:endParaRPr lang="en-GB" sz="1600" i="0" kern="1200" dirty="0" smtClean="0">
                        <a:solidFill>
                          <a:schemeClr val="dk1"/>
                        </a:solidFill>
                        <a:effectLst/>
                        <a:latin typeface="SassoonPrimaryInfant" pitchFamily="2" charset="0"/>
                        <a:ea typeface="+mn-ea"/>
                        <a:cs typeface="+mn-cs"/>
                      </a:endParaRPr>
                    </a:p>
                    <a:p>
                      <a:pPr algn="l"/>
                      <a:endParaRPr lang="en-GB" sz="1200" i="0" u="none" dirty="0">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4429502"/>
                  </a:ext>
                </a:extLst>
              </a:tr>
            </a:tbl>
          </a:graphicData>
        </a:graphic>
      </p:graphicFrame>
    </p:spTree>
    <p:extLst>
      <p:ext uri="{BB962C8B-B14F-4D97-AF65-F5344CB8AC3E}">
        <p14:creationId xmlns:p14="http://schemas.microsoft.com/office/powerpoint/2010/main" val="2971186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50" y="203200"/>
            <a:ext cx="6559550" cy="9725739"/>
          </a:xfrm>
          <a:prstGeom prst="rect">
            <a:avLst/>
          </a:prstGeom>
          <a:noFill/>
          <a:ln w="57150">
            <a:solidFill>
              <a:schemeClr val="tx1"/>
            </a:solidFill>
          </a:ln>
        </p:spPr>
        <p:txBody>
          <a:bodyPr wrap="square" rtlCol="0">
            <a:spAutoFit/>
          </a:bodyPr>
          <a:lstStyle/>
          <a:p>
            <a:pPr algn="ctr"/>
            <a:r>
              <a:rPr lang="en-GB" sz="4000" dirty="0" smtClean="0">
                <a:latin typeface="SassoonPrimaryInfant" pitchFamily="2" charset="0"/>
              </a:rPr>
              <a:t>Rainbows</a:t>
            </a:r>
          </a:p>
          <a:p>
            <a:endParaRPr lang="en-GB" sz="4000" dirty="0" smtClean="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i="1" dirty="0">
              <a:latin typeface="SassoonPrimaryInfant" pitchFamily="2" charset="0"/>
            </a:endParaRPr>
          </a:p>
          <a:p>
            <a:endParaRPr lang="en-GB" sz="1200" i="1" dirty="0">
              <a:latin typeface="SassoonPrimaryInfant" pitchFamily="2" charset="0"/>
            </a:endParaRPr>
          </a:p>
          <a:p>
            <a:endParaRPr lang="en-GB" sz="1200" b="1" u="sng" dirty="0" smtClean="0">
              <a:latin typeface="SassoonPrimaryInfant" pitchFamily="2" charset="0"/>
            </a:endParaRPr>
          </a:p>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3279630628"/>
              </p:ext>
            </p:extLst>
          </p:nvPr>
        </p:nvGraphicFramePr>
        <p:xfrm>
          <a:off x="317500" y="819150"/>
          <a:ext cx="6267450" cy="7716520"/>
        </p:xfrm>
        <a:graphic>
          <a:graphicData uri="http://schemas.openxmlformats.org/drawingml/2006/table">
            <a:tbl>
              <a:tblPr firstRow="1" bandRow="1">
                <a:tableStyleId>{5C22544A-7EE6-4342-B048-85BDC9FD1C3A}</a:tableStyleId>
              </a:tblPr>
              <a:tblGrid>
                <a:gridCol w="6267450">
                  <a:extLst>
                    <a:ext uri="{9D8B030D-6E8A-4147-A177-3AD203B41FA5}">
                      <a16:colId xmlns:a16="http://schemas.microsoft.com/office/drawing/2014/main" val="152696458"/>
                    </a:ext>
                  </a:extLst>
                </a:gridCol>
              </a:tblGrid>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i="0" u="none" dirty="0" smtClean="0">
                          <a:latin typeface="SassoonPrimaryInfant" pitchFamily="2" charset="0"/>
                        </a:rPr>
                        <a:t>Mathematical and cognitive development</a:t>
                      </a:r>
                      <a:r>
                        <a:rPr lang="en-GB" sz="1200" b="1" i="0" u="none" dirty="0" smtClean="0">
                          <a:latin typeface="SassoonPrimaryInfant" pitchFamily="2"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3810731509"/>
                  </a:ext>
                </a:extLst>
              </a:tr>
              <a:tr h="370840">
                <a:tc>
                  <a:txBody>
                    <a:bodyPr/>
                    <a:lstStyle/>
                    <a:p>
                      <a:r>
                        <a:rPr lang="en-GB" sz="1600" b="1" i="0" u="sng" kern="1200" dirty="0" smtClean="0">
                          <a:solidFill>
                            <a:schemeClr val="dk1"/>
                          </a:solidFill>
                          <a:effectLst/>
                          <a:latin typeface="SassoonPrimaryInfant" pitchFamily="2" charset="0"/>
                          <a:ea typeface="+mn-ea"/>
                          <a:cs typeface="+mn-cs"/>
                        </a:rPr>
                        <a:t>Cooking- create a rainbow</a:t>
                      </a:r>
                      <a:endParaRPr lang="en-GB" sz="1600" b="0" i="0" u="sng" kern="1200" dirty="0" smtClean="0">
                        <a:solidFill>
                          <a:schemeClr val="dk1"/>
                        </a:solidFill>
                        <a:effectLst/>
                        <a:latin typeface="SassoonPrimaryInfant" pitchFamily="2" charset="0"/>
                        <a:ea typeface="+mn-ea"/>
                        <a:cs typeface="+mn-cs"/>
                      </a:endParaRPr>
                    </a:p>
                    <a:p>
                      <a:r>
                        <a:rPr lang="en-GB" sz="1600" b="1" i="0" kern="1200" dirty="0" smtClean="0">
                          <a:solidFill>
                            <a:schemeClr val="dk1"/>
                          </a:solidFill>
                          <a:effectLst/>
                          <a:latin typeface="SassoonPrimaryInfant" pitchFamily="2" charset="0"/>
                          <a:ea typeface="+mn-ea"/>
                          <a:cs typeface="+mn-cs"/>
                        </a:rPr>
                        <a:t>Resources:</a:t>
                      </a:r>
                      <a:r>
                        <a:rPr lang="en-GB" sz="1600" i="0" kern="1200" dirty="0" smtClean="0">
                          <a:solidFill>
                            <a:schemeClr val="dk1"/>
                          </a:solidFill>
                          <a:effectLst/>
                          <a:latin typeface="SassoonPrimaryInfant" pitchFamily="2" charset="0"/>
                          <a:ea typeface="+mn-ea"/>
                          <a:cs typeface="+mn-cs"/>
                        </a:rPr>
                        <a:t> biscuits, icing, food colouring, pasta, cakes</a:t>
                      </a:r>
                    </a:p>
                    <a:p>
                      <a:r>
                        <a:rPr lang="en-GB" sz="1600" i="0" kern="1200" dirty="0" smtClean="0">
                          <a:solidFill>
                            <a:schemeClr val="dk1"/>
                          </a:solidFill>
                          <a:effectLst/>
                          <a:latin typeface="SassoonPrimaryInfant" pitchFamily="2" charset="0"/>
                          <a:ea typeface="+mn-ea"/>
                          <a:cs typeface="+mn-cs"/>
                        </a:rPr>
                        <a:t>You could ice biscuits using different coloured icing. Bake cakes in different colours. Colour pasta to explore. Use what you have at home. Can the children support in mixing? Pouring? Tracking ingredients? Smelling? Tasting?</a:t>
                      </a:r>
                    </a:p>
                    <a:p>
                      <a:endParaRPr lang="en-GB" sz="1600" i="0" kern="1200" dirty="0" smtClean="0">
                        <a:solidFill>
                          <a:schemeClr val="dk1"/>
                        </a:solidFill>
                        <a:effectLst/>
                        <a:latin typeface="SassoonPrimaryInfant" pitchFamily="2" charset="0"/>
                        <a:ea typeface="+mn-ea"/>
                        <a:cs typeface="+mn-cs"/>
                      </a:endParaRPr>
                    </a:p>
                    <a:p>
                      <a:r>
                        <a:rPr lang="en-GB" sz="1600" b="1" i="0" u="sng" kern="1200" dirty="0" smtClean="0">
                          <a:solidFill>
                            <a:schemeClr val="dk1"/>
                          </a:solidFill>
                          <a:effectLst/>
                          <a:latin typeface="SassoonPrimaryInfant" pitchFamily="2" charset="0"/>
                          <a:ea typeface="+mn-ea"/>
                          <a:cs typeface="+mn-cs"/>
                        </a:rPr>
                        <a:t>Colours, beautiful colours!</a:t>
                      </a:r>
                      <a:endParaRPr lang="en-GB" sz="1600" b="0" i="0" u="sng" kern="1200" dirty="0" smtClean="0">
                        <a:solidFill>
                          <a:schemeClr val="dk1"/>
                        </a:solidFill>
                        <a:effectLst/>
                        <a:latin typeface="SassoonPrimaryInfant" pitchFamily="2" charset="0"/>
                        <a:ea typeface="+mn-ea"/>
                        <a:cs typeface="+mn-cs"/>
                      </a:endParaRPr>
                    </a:p>
                    <a:p>
                      <a:r>
                        <a:rPr lang="en-GB" sz="1600" b="1" i="0" kern="1200" dirty="0" smtClean="0">
                          <a:solidFill>
                            <a:schemeClr val="dk1"/>
                          </a:solidFill>
                          <a:effectLst/>
                          <a:latin typeface="SassoonPrimaryInfant" pitchFamily="2" charset="0"/>
                          <a:ea typeface="+mn-ea"/>
                          <a:cs typeface="+mn-cs"/>
                        </a:rPr>
                        <a:t>Resources:</a:t>
                      </a:r>
                      <a:r>
                        <a:rPr lang="en-GB" sz="1600" i="0" kern="1200" dirty="0" smtClean="0">
                          <a:solidFill>
                            <a:schemeClr val="dk1"/>
                          </a:solidFill>
                          <a:effectLst/>
                          <a:latin typeface="SassoonPrimaryInfant" pitchFamily="2" charset="0"/>
                          <a:ea typeface="+mn-ea"/>
                          <a:cs typeface="+mn-cs"/>
                        </a:rPr>
                        <a:t> Different coloured items you have in the house</a:t>
                      </a:r>
                      <a:r>
                        <a:rPr lang="en-GB" sz="1600" i="0" kern="1200" baseline="0" dirty="0" smtClean="0">
                          <a:solidFill>
                            <a:schemeClr val="dk1"/>
                          </a:solidFill>
                          <a:effectLst/>
                          <a:latin typeface="SassoonPrimaryInfant" pitchFamily="2" charset="0"/>
                          <a:ea typeface="+mn-ea"/>
                          <a:cs typeface="+mn-cs"/>
                        </a:rPr>
                        <a:t> with d</a:t>
                      </a:r>
                      <a:r>
                        <a:rPr lang="en-GB" sz="1600" i="0" kern="1200" dirty="0" smtClean="0">
                          <a:solidFill>
                            <a:schemeClr val="dk1"/>
                          </a:solidFill>
                          <a:effectLst/>
                          <a:latin typeface="SassoonPrimaryInfant" pitchFamily="2" charset="0"/>
                          <a:ea typeface="+mn-ea"/>
                          <a:cs typeface="+mn-cs"/>
                        </a:rPr>
                        <a:t>ifferent textures</a:t>
                      </a:r>
                      <a:r>
                        <a:rPr lang="en-GB" sz="1600" i="0" kern="1200" baseline="0" dirty="0" smtClean="0">
                          <a:solidFill>
                            <a:schemeClr val="dk1"/>
                          </a:solidFill>
                          <a:effectLst/>
                          <a:latin typeface="SassoonPrimaryInfant" pitchFamily="2" charset="0"/>
                          <a:ea typeface="+mn-ea"/>
                          <a:cs typeface="+mn-cs"/>
                        </a:rPr>
                        <a:t> and sizes.</a:t>
                      </a:r>
                      <a:r>
                        <a:rPr lang="en-GB" sz="1600" i="0" kern="1200" dirty="0" smtClean="0">
                          <a:solidFill>
                            <a:schemeClr val="dk1"/>
                          </a:solidFill>
                          <a:effectLst/>
                          <a:latin typeface="SassoonPrimaryInfant" pitchFamily="2" charset="0"/>
                          <a:ea typeface="+mn-ea"/>
                          <a:cs typeface="+mn-cs"/>
                        </a:rPr>
                        <a:t> </a:t>
                      </a:r>
                    </a:p>
                    <a:p>
                      <a:r>
                        <a:rPr lang="en-GB" sz="1600" i="0" kern="1200" dirty="0" smtClean="0">
                          <a:solidFill>
                            <a:schemeClr val="dk1"/>
                          </a:solidFill>
                          <a:effectLst/>
                          <a:latin typeface="SassoonPrimaryInfant" pitchFamily="2" charset="0"/>
                          <a:ea typeface="+mn-ea"/>
                          <a:cs typeface="+mn-cs"/>
                        </a:rPr>
                        <a:t>Children to explore different coloured items. Start by separating colours and focussing on one at a time. Once all colours have been explored start to mix items. Do they show a preference?</a:t>
                      </a:r>
                      <a:r>
                        <a:rPr lang="en-GB" sz="1600" i="0" kern="1200" baseline="0" dirty="0" smtClean="0">
                          <a:solidFill>
                            <a:schemeClr val="dk1"/>
                          </a:solidFill>
                          <a:effectLst/>
                          <a:latin typeface="SassoonPrimaryInfant" pitchFamily="2" charset="0"/>
                          <a:ea typeface="+mn-ea"/>
                          <a:cs typeface="+mn-cs"/>
                        </a:rPr>
                        <a:t> </a:t>
                      </a:r>
                    </a:p>
                    <a:p>
                      <a:endParaRPr lang="en-GB" sz="1600" i="0" kern="1200" baseline="0" dirty="0" smtClean="0">
                        <a:solidFill>
                          <a:schemeClr val="dk1"/>
                        </a:solidFill>
                        <a:effectLst/>
                        <a:latin typeface="SassoonPrimaryInfant" pitchFamily="2" charset="0"/>
                        <a:ea typeface="+mn-ea"/>
                        <a:cs typeface="+mn-cs"/>
                      </a:endParaRPr>
                    </a:p>
                    <a:p>
                      <a:r>
                        <a:rPr lang="en-GB" sz="1600" i="0" kern="1200" dirty="0" smtClean="0">
                          <a:solidFill>
                            <a:schemeClr val="dk1"/>
                          </a:solidFill>
                          <a:effectLst/>
                          <a:latin typeface="SassoonPrimaryInfant" pitchFamily="2" charset="0"/>
                          <a:ea typeface="+mn-ea"/>
                          <a:cs typeface="+mn-cs"/>
                        </a:rPr>
                        <a:t>Children to sort items into colours. Can they sort the items into different categories of their choice e.g. big and small? Different textures or colours?</a:t>
                      </a:r>
                    </a:p>
                    <a:p>
                      <a:endParaRPr lang="en-GB" sz="1600" i="0" kern="1200" dirty="0" smtClean="0">
                        <a:solidFill>
                          <a:schemeClr val="dk1"/>
                        </a:solidFill>
                        <a:effectLst/>
                        <a:latin typeface="SassoonPrimaryInfant" pitchFamily="2" charset="0"/>
                        <a:ea typeface="+mn-ea"/>
                        <a:cs typeface="+mn-cs"/>
                      </a:endParaRPr>
                    </a:p>
                    <a:p>
                      <a:r>
                        <a:rPr lang="en-GB" sz="1600" b="1" i="0" u="sng" kern="1200" dirty="0" smtClean="0">
                          <a:solidFill>
                            <a:schemeClr val="dk1"/>
                          </a:solidFill>
                          <a:effectLst/>
                          <a:latin typeface="SassoonPrimaryInfant" pitchFamily="2" charset="0"/>
                          <a:ea typeface="+mn-ea"/>
                          <a:cs typeface="+mn-cs"/>
                        </a:rPr>
                        <a:t>Colour Sorting</a:t>
                      </a:r>
                      <a:endParaRPr lang="en-GB" sz="1600" i="0" u="sng" kern="1200" dirty="0" smtClean="0">
                        <a:solidFill>
                          <a:schemeClr val="dk1"/>
                        </a:solidFill>
                        <a:effectLst/>
                        <a:latin typeface="SassoonPrimaryInfant" pitchFamily="2" charset="0"/>
                        <a:ea typeface="+mn-ea"/>
                        <a:cs typeface="+mn-cs"/>
                      </a:endParaRPr>
                    </a:p>
                    <a:p>
                      <a:r>
                        <a:rPr lang="en-GB" sz="1600" b="1" i="0" kern="1200" dirty="0" smtClean="0">
                          <a:solidFill>
                            <a:schemeClr val="dk1"/>
                          </a:solidFill>
                          <a:effectLst/>
                          <a:latin typeface="SassoonPrimaryInfant" pitchFamily="2" charset="0"/>
                          <a:ea typeface="+mn-ea"/>
                          <a:cs typeface="+mn-cs"/>
                        </a:rPr>
                        <a:t>Resources:</a:t>
                      </a:r>
                      <a:r>
                        <a:rPr lang="en-GB" sz="1600" i="0" kern="1200" dirty="0" smtClean="0">
                          <a:solidFill>
                            <a:schemeClr val="dk1"/>
                          </a:solidFill>
                          <a:effectLst/>
                          <a:latin typeface="SassoonPrimaryInfant" pitchFamily="2" charset="0"/>
                          <a:ea typeface="+mn-ea"/>
                          <a:cs typeface="+mn-cs"/>
                        </a:rPr>
                        <a:t> </a:t>
                      </a:r>
                    </a:p>
                    <a:p>
                      <a:r>
                        <a:rPr lang="en-GB" sz="1600" i="0" kern="1200" dirty="0" smtClean="0">
                          <a:solidFill>
                            <a:schemeClr val="dk1"/>
                          </a:solidFill>
                          <a:effectLst/>
                          <a:latin typeface="SassoonPrimaryInfant" pitchFamily="2" charset="0"/>
                          <a:ea typeface="+mn-ea"/>
                          <a:cs typeface="+mn-cs"/>
                        </a:rPr>
                        <a:t>Different coloured items you have in the house,</a:t>
                      </a:r>
                      <a:r>
                        <a:rPr lang="en-GB" sz="1600" i="0" kern="1200" baseline="0" dirty="0" smtClean="0">
                          <a:solidFill>
                            <a:schemeClr val="dk1"/>
                          </a:solidFill>
                          <a:effectLst/>
                          <a:latin typeface="SassoonPrimaryInfant" pitchFamily="2" charset="0"/>
                          <a:ea typeface="+mn-ea"/>
                          <a:cs typeface="+mn-cs"/>
                        </a:rPr>
                        <a:t> d</a:t>
                      </a:r>
                      <a:r>
                        <a:rPr lang="en-GB" sz="1600" i="0" kern="1200" dirty="0" smtClean="0">
                          <a:solidFill>
                            <a:schemeClr val="dk1"/>
                          </a:solidFill>
                          <a:effectLst/>
                          <a:latin typeface="SassoonPrimaryInfant" pitchFamily="2" charset="0"/>
                          <a:ea typeface="+mn-ea"/>
                          <a:cs typeface="+mn-cs"/>
                        </a:rPr>
                        <a:t>ifferent textures coloured item.</a:t>
                      </a:r>
                      <a:r>
                        <a:rPr lang="en-GB" sz="1600" i="0" kern="1200" baseline="0" dirty="0" smtClean="0">
                          <a:solidFill>
                            <a:schemeClr val="dk1"/>
                          </a:solidFill>
                          <a:effectLst/>
                          <a:latin typeface="SassoonPrimaryInfant" pitchFamily="2" charset="0"/>
                          <a:ea typeface="+mn-ea"/>
                          <a:cs typeface="+mn-cs"/>
                        </a:rPr>
                        <a:t> </a:t>
                      </a:r>
                      <a:r>
                        <a:rPr lang="en-GB" sz="1600" i="0" kern="1200" dirty="0" smtClean="0">
                          <a:solidFill>
                            <a:schemeClr val="dk1"/>
                          </a:solidFill>
                          <a:effectLst/>
                          <a:latin typeface="SassoonPrimaryInfant" pitchFamily="2" charset="0"/>
                          <a:ea typeface="+mn-ea"/>
                          <a:cs typeface="+mn-cs"/>
                        </a:rPr>
                        <a:t>Numbers 1-10 (playing</a:t>
                      </a:r>
                      <a:r>
                        <a:rPr lang="en-GB" sz="1600" i="0" kern="1200" baseline="0" dirty="0" smtClean="0">
                          <a:solidFill>
                            <a:schemeClr val="dk1"/>
                          </a:solidFill>
                          <a:effectLst/>
                          <a:latin typeface="SassoonPrimaryInfant" pitchFamily="2" charset="0"/>
                          <a:ea typeface="+mn-ea"/>
                          <a:cs typeface="+mn-cs"/>
                        </a:rPr>
                        <a:t> cards)</a:t>
                      </a:r>
                      <a:endParaRPr lang="en-GB" sz="1600" i="0" kern="1200" dirty="0" smtClean="0">
                        <a:solidFill>
                          <a:schemeClr val="dk1"/>
                        </a:solidFill>
                        <a:effectLst/>
                        <a:latin typeface="SassoonPrimaryInfant" pitchFamily="2" charset="0"/>
                        <a:ea typeface="+mn-ea"/>
                        <a:cs typeface="+mn-cs"/>
                      </a:endParaRPr>
                    </a:p>
                    <a:p>
                      <a:r>
                        <a:rPr lang="en-GB" sz="1600" i="0" kern="1200" dirty="0" smtClean="0">
                          <a:solidFill>
                            <a:schemeClr val="dk1"/>
                          </a:solidFill>
                          <a:effectLst/>
                          <a:latin typeface="SassoonPrimaryInfant" pitchFamily="2" charset="0"/>
                          <a:ea typeface="+mn-ea"/>
                          <a:cs typeface="+mn-cs"/>
                        </a:rPr>
                        <a:t>Children to sort items into colours. Can they sort the items into different categories of their choice e.g. big and small? Can they make groups of items up to a particular number?</a:t>
                      </a:r>
                    </a:p>
                    <a:p>
                      <a:endParaRPr lang="en-GB" sz="1600" b="1" i="0" kern="1200" dirty="0" smtClean="0">
                        <a:solidFill>
                          <a:schemeClr val="dk1"/>
                        </a:solidFill>
                        <a:effectLst/>
                        <a:latin typeface="SassoonPrimaryInfant" pitchFamily="2" charset="0"/>
                        <a:ea typeface="+mn-ea"/>
                        <a:cs typeface="+mn-cs"/>
                      </a:endParaRPr>
                    </a:p>
                    <a:p>
                      <a:r>
                        <a:rPr lang="en-GB" sz="1600" b="1" i="0" u="sng" kern="1200" dirty="0" smtClean="0">
                          <a:solidFill>
                            <a:schemeClr val="dk1"/>
                          </a:solidFill>
                          <a:effectLst/>
                          <a:latin typeface="SassoonPrimaryInfant" pitchFamily="2" charset="0"/>
                          <a:ea typeface="+mn-ea"/>
                          <a:cs typeface="+mn-cs"/>
                        </a:rPr>
                        <a:t>Matching</a:t>
                      </a:r>
                      <a:r>
                        <a:rPr lang="en-GB" sz="1600" b="1" i="0" u="sng" kern="1200" baseline="0" dirty="0" smtClean="0">
                          <a:solidFill>
                            <a:schemeClr val="dk1"/>
                          </a:solidFill>
                          <a:effectLst/>
                          <a:latin typeface="SassoonPrimaryInfant" pitchFamily="2" charset="0"/>
                          <a:ea typeface="+mn-ea"/>
                          <a:cs typeface="+mn-cs"/>
                        </a:rPr>
                        <a:t> Shapes</a:t>
                      </a:r>
                    </a:p>
                    <a:p>
                      <a:r>
                        <a:rPr lang="en-GB" sz="1600" b="0" i="0" u="none" kern="1200" baseline="0" dirty="0" smtClean="0">
                          <a:solidFill>
                            <a:schemeClr val="dk1"/>
                          </a:solidFill>
                          <a:effectLst/>
                          <a:latin typeface="SassoonPrimaryInfant" pitchFamily="2" charset="0"/>
                          <a:ea typeface="+mn-ea"/>
                          <a:cs typeface="+mn-cs"/>
                        </a:rPr>
                        <a:t>Find and name the shapes using the activities provided and use the communication board to help with colour names. Look around your house for some of these shapes. Cut these shapes out and make a sea picture.</a:t>
                      </a:r>
                      <a:endParaRPr lang="en-GB" sz="1200" b="0" i="0" u="none" kern="1200" dirty="0" smtClean="0">
                        <a:solidFill>
                          <a:schemeClr val="dk1"/>
                        </a:solidFill>
                        <a:effectLst/>
                        <a:latin typeface="SassoonPrimaryInfant" pitchFamily="2" charset="0"/>
                        <a:ea typeface="+mn-ea"/>
                        <a:cs typeface="+mn-cs"/>
                      </a:endParaRPr>
                    </a:p>
                    <a:p>
                      <a:endParaRPr lang="en-GB" sz="1200" i="0" kern="1200" dirty="0" smtClean="0">
                        <a:solidFill>
                          <a:schemeClr val="dk1"/>
                        </a:solidFill>
                        <a:effectLst/>
                        <a:latin typeface="SassoonPrimaryInfant"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26864901"/>
                  </a:ext>
                </a:extLst>
              </a:tr>
            </a:tbl>
          </a:graphicData>
        </a:graphic>
      </p:graphicFrame>
    </p:spTree>
    <p:extLst>
      <p:ext uri="{BB962C8B-B14F-4D97-AF65-F5344CB8AC3E}">
        <p14:creationId xmlns:p14="http://schemas.microsoft.com/office/powerpoint/2010/main" val="1876916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1450" y="203200"/>
            <a:ext cx="6559550" cy="9725739"/>
          </a:xfrm>
          <a:prstGeom prst="rect">
            <a:avLst/>
          </a:prstGeom>
          <a:noFill/>
          <a:ln w="57150">
            <a:solidFill>
              <a:schemeClr val="tx1"/>
            </a:solidFill>
          </a:ln>
        </p:spPr>
        <p:txBody>
          <a:bodyPr wrap="square" rtlCol="0">
            <a:spAutoFit/>
          </a:bodyPr>
          <a:lstStyle/>
          <a:p>
            <a:pPr algn="ctr"/>
            <a:r>
              <a:rPr lang="en-GB" sz="4000" dirty="0" smtClean="0">
                <a:latin typeface="SassoonPrimaryInfant" pitchFamily="2" charset="0"/>
              </a:rPr>
              <a:t>Rainbows</a:t>
            </a:r>
          </a:p>
          <a:p>
            <a:endParaRPr lang="en-GB" sz="4000" dirty="0" smtClean="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b="1" u="sng" dirty="0" smtClean="0">
              <a:latin typeface="SassoonPrimaryInfant" pitchFamily="2" charset="0"/>
            </a:endParaRPr>
          </a:p>
          <a:p>
            <a:endParaRPr lang="en-GB" sz="1200" b="1" u="sng" dirty="0">
              <a:latin typeface="SassoonPrimaryInfant" pitchFamily="2" charset="0"/>
            </a:endParaRPr>
          </a:p>
          <a:p>
            <a:endParaRPr lang="en-GB" sz="1200" i="1" dirty="0">
              <a:latin typeface="SassoonPrimaryInfant" pitchFamily="2" charset="0"/>
            </a:endParaRPr>
          </a:p>
          <a:p>
            <a:endParaRPr lang="en-GB" sz="1200" i="1" dirty="0">
              <a:latin typeface="SassoonPrimaryInfant" pitchFamily="2" charset="0"/>
            </a:endParaRPr>
          </a:p>
          <a:p>
            <a:endParaRPr lang="en-GB" sz="1200" b="1" u="sng" dirty="0" smtClean="0">
              <a:latin typeface="SassoonPrimaryInfant" pitchFamily="2" charset="0"/>
            </a:endParaRPr>
          </a:p>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2496830554"/>
              </p:ext>
            </p:extLst>
          </p:nvPr>
        </p:nvGraphicFramePr>
        <p:xfrm>
          <a:off x="317500" y="819150"/>
          <a:ext cx="6267450" cy="8714740"/>
        </p:xfrm>
        <a:graphic>
          <a:graphicData uri="http://schemas.openxmlformats.org/drawingml/2006/table">
            <a:tbl>
              <a:tblPr firstRow="1" bandRow="1">
                <a:tableStyleId>{5C22544A-7EE6-4342-B048-85BDC9FD1C3A}</a:tableStyleId>
              </a:tblPr>
              <a:tblGrid>
                <a:gridCol w="6267450">
                  <a:extLst>
                    <a:ext uri="{9D8B030D-6E8A-4147-A177-3AD203B41FA5}">
                      <a16:colId xmlns:a16="http://schemas.microsoft.com/office/drawing/2014/main" val="152696458"/>
                    </a:ext>
                  </a:extLst>
                </a:gridCol>
              </a:tblGrid>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800" b="1" u="none" dirty="0" smtClean="0">
                          <a:latin typeface="SassoonPrimaryInfant" pitchFamily="2" charset="0"/>
                        </a:rPr>
                        <a:t>Physical Activities:</a:t>
                      </a:r>
                      <a:endParaRPr lang="en-GB" sz="1800" u="none" dirty="0" smtClean="0">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28899895"/>
                  </a:ext>
                </a:extLst>
              </a:tr>
              <a:tr h="370840">
                <a:tc>
                  <a:txBody>
                    <a:bodyPr/>
                    <a:lstStyle/>
                    <a:p>
                      <a:r>
                        <a:rPr lang="en-GB" sz="1600" b="1" baseline="0" dirty="0" smtClean="0">
                          <a:latin typeface="SassoonPrimaryInfant" pitchFamily="2" charset="0"/>
                        </a:rPr>
                        <a:t>Get physical, listening to the music and enjoy the adventures along the way!</a:t>
                      </a:r>
                      <a:endParaRPr lang="en-GB" sz="1600" b="1" dirty="0" smtClean="0">
                        <a:latin typeface="SassoonPrimaryInfant" pitchFamily="2" charset="0"/>
                      </a:endParaRPr>
                    </a:p>
                    <a:p>
                      <a:endParaRPr lang="en-GB" sz="1600" b="1" dirty="0" smtClean="0">
                        <a:latin typeface="SassoonPrimaryInfant" pitchFamily="2" charset="0"/>
                      </a:endParaRPr>
                    </a:p>
                    <a:p>
                      <a:r>
                        <a:rPr lang="en-GB" sz="1600" b="1" dirty="0" smtClean="0">
                          <a:latin typeface="SassoonPrimaryInfant" pitchFamily="2" charset="0"/>
                        </a:rPr>
                        <a:t>Warm up: </a:t>
                      </a:r>
                    </a:p>
                    <a:p>
                      <a:r>
                        <a:rPr lang="en-GB" sz="1600" b="0" dirty="0" smtClean="0">
                          <a:latin typeface="SassoonPrimaryInfant" pitchFamily="2" charset="0"/>
                        </a:rPr>
                        <a:t>A</a:t>
                      </a:r>
                      <a:r>
                        <a:rPr lang="en-GB" sz="1600" b="0" baseline="0" dirty="0" smtClean="0">
                          <a:latin typeface="SassoonPrimaryInfant" pitchFamily="2" charset="0"/>
                        </a:rPr>
                        <a:t> </a:t>
                      </a:r>
                      <a:r>
                        <a:rPr lang="en-GB" sz="1600" b="0" dirty="0" smtClean="0">
                          <a:latin typeface="SassoonPrimaryInfant" pitchFamily="2" charset="0"/>
                        </a:rPr>
                        <a:t>familiar song and warm up activity that most of the children will recognise</a:t>
                      </a:r>
                    </a:p>
                    <a:p>
                      <a:r>
                        <a:rPr lang="en-GB" sz="1600" b="1" dirty="0" smtClean="0">
                          <a:latin typeface="SassoonPrimaryInfant" pitchFamily="2" charset="0"/>
                          <a:hlinkClick r:id="rId2"/>
                        </a:rPr>
                        <a:t>https://www.youtube.com/watch?v=MugzDjGDYjo</a:t>
                      </a:r>
                      <a:r>
                        <a:rPr lang="en-GB" sz="1600" b="1" dirty="0" smtClean="0">
                          <a:latin typeface="SassoonPrimaryInfant" pitchFamily="2" charset="0"/>
                        </a:rPr>
                        <a:t> </a:t>
                      </a:r>
                    </a:p>
                    <a:p>
                      <a:endParaRPr lang="en-GB" sz="1600" b="1" dirty="0" smtClean="0">
                        <a:latin typeface="SassoonPrimaryInfant" pitchFamily="2" charset="0"/>
                      </a:endParaRPr>
                    </a:p>
                    <a:p>
                      <a:r>
                        <a:rPr lang="en-GB" sz="1600" b="1" dirty="0" smtClean="0">
                          <a:latin typeface="SassoonPrimaryInfant" pitchFamily="2" charset="0"/>
                        </a:rPr>
                        <a:t>Dance </a:t>
                      </a:r>
                      <a:r>
                        <a:rPr lang="en-GB" sz="1600" b="1" baseline="0" dirty="0" smtClean="0">
                          <a:latin typeface="SassoonPrimaryInfant" pitchFamily="2" charset="0"/>
                        </a:rPr>
                        <a:t> / movement: </a:t>
                      </a:r>
                    </a:p>
                    <a:p>
                      <a:r>
                        <a:rPr lang="en-GB" sz="1600" b="0" baseline="0" dirty="0" smtClean="0">
                          <a:latin typeface="SassoonPrimaryInfant" pitchFamily="2" charset="0"/>
                        </a:rPr>
                        <a:t>Have fun moving and dancing around to the energising ‘rainbow’ dance from Boogie </a:t>
                      </a:r>
                      <a:r>
                        <a:rPr lang="en-GB" sz="1600" b="0" baseline="0" dirty="0" err="1" smtClean="0">
                          <a:latin typeface="SassoonPrimaryInfant" pitchFamily="2" charset="0"/>
                        </a:rPr>
                        <a:t>Beebies</a:t>
                      </a:r>
                      <a:endParaRPr lang="en-GB" sz="1600" b="0" baseline="0" dirty="0" smtClean="0">
                        <a:latin typeface="SassoonPrimaryInfant" pitchFamily="2" charset="0"/>
                      </a:endParaRPr>
                    </a:p>
                    <a:p>
                      <a:r>
                        <a:rPr lang="en-GB" sz="1600" b="1" baseline="0" dirty="0" smtClean="0">
                          <a:latin typeface="SassoonPrimaryInfant" pitchFamily="2" charset="0"/>
                          <a:hlinkClick r:id="rId3"/>
                        </a:rPr>
                        <a:t>https://www.youtube.com/watch?v=TKdvZ1iRZZE</a:t>
                      </a:r>
                      <a:r>
                        <a:rPr lang="en-GB" sz="1600" b="1" baseline="0" dirty="0" smtClean="0">
                          <a:latin typeface="SassoonPrimaryInfant" pitchFamily="2" charset="0"/>
                        </a:rPr>
                        <a:t> </a:t>
                      </a:r>
                    </a:p>
                    <a:p>
                      <a:endParaRPr lang="en-GB" sz="1600" b="1" baseline="0" dirty="0" smtClean="0">
                        <a:latin typeface="SassoonPrimaryInfant" pitchFamily="2" charset="0"/>
                      </a:endParaRPr>
                    </a:p>
                    <a:p>
                      <a:r>
                        <a:rPr lang="en-GB" sz="1600" b="1" baseline="0" dirty="0" smtClean="0">
                          <a:latin typeface="SassoonPrimaryInfant" pitchFamily="2" charset="0"/>
                        </a:rPr>
                        <a:t>Yoga</a:t>
                      </a:r>
                    </a:p>
                    <a:p>
                      <a:r>
                        <a:rPr lang="en-GB" sz="1600" b="1" i="0" u="none" strike="noStrike" kern="1200" dirty="0" smtClean="0">
                          <a:solidFill>
                            <a:schemeClr val="dk1"/>
                          </a:solidFill>
                          <a:effectLst/>
                          <a:latin typeface="SassoonPrimaryInfant" pitchFamily="2" charset="0"/>
                          <a:ea typeface="+mn-ea"/>
                          <a:cs typeface="+mn-cs"/>
                        </a:rPr>
                        <a:t>Squish the Fish | A Cosmic Kids Yoga Adventure! </a:t>
                      </a:r>
                    </a:p>
                    <a:p>
                      <a:r>
                        <a:rPr lang="en-GB" sz="1600" b="0" i="0" u="none" strike="noStrike" kern="1200" dirty="0" smtClean="0">
                          <a:solidFill>
                            <a:schemeClr val="dk1"/>
                          </a:solidFill>
                          <a:effectLst/>
                          <a:latin typeface="SassoonPrimaryInfant" pitchFamily="2" charset="0"/>
                          <a:ea typeface="+mn-ea"/>
                          <a:cs typeface="+mn-cs"/>
                          <a:hlinkClick r:id="rId4"/>
                        </a:rPr>
                        <a:t>https://cosmickids.com/</a:t>
                      </a:r>
                      <a:r>
                        <a:rPr lang="en-GB" sz="1600" b="0" i="0" u="none" strike="noStrike" kern="1200" dirty="0" smtClean="0">
                          <a:solidFill>
                            <a:schemeClr val="dk1"/>
                          </a:solidFill>
                          <a:effectLst/>
                          <a:latin typeface="SassoonPrimaryInfant" pitchFamily="2" charset="0"/>
                          <a:ea typeface="+mn-ea"/>
                          <a:cs typeface="+mn-cs"/>
                        </a:rPr>
                        <a:t>   or go</a:t>
                      </a:r>
                      <a:r>
                        <a:rPr lang="en-GB" sz="1600" b="0" i="0" u="none" strike="noStrike" kern="1200" baseline="0" dirty="0" smtClean="0">
                          <a:solidFill>
                            <a:schemeClr val="dk1"/>
                          </a:solidFill>
                          <a:effectLst/>
                          <a:latin typeface="SassoonPrimaryInfant" pitchFamily="2" charset="0"/>
                          <a:ea typeface="+mn-ea"/>
                          <a:cs typeface="+mn-cs"/>
                        </a:rPr>
                        <a:t> to </a:t>
                      </a:r>
                      <a:r>
                        <a:rPr lang="en-GB" sz="1600" b="0" i="0" u="none" strike="noStrike" kern="1200" baseline="0" dirty="0" smtClean="0">
                          <a:solidFill>
                            <a:schemeClr val="dk1"/>
                          </a:solidFill>
                          <a:effectLst/>
                          <a:latin typeface="SassoonPrimaryInfant" pitchFamily="2" charset="0"/>
                          <a:ea typeface="+mn-ea"/>
                          <a:cs typeface="+mn-cs"/>
                          <a:hlinkClick r:id="rId5"/>
                        </a:rPr>
                        <a:t>https://www.youtube.com/watch?v=2cNjAj_o0SI</a:t>
                      </a:r>
                      <a:endParaRPr lang="en-GB" sz="1600" b="0" i="0" u="none" strike="noStrike" kern="1200" baseline="0" dirty="0" smtClean="0">
                        <a:solidFill>
                          <a:schemeClr val="dk1"/>
                        </a:solidFill>
                        <a:effectLst/>
                        <a:latin typeface="SassoonPrimaryInfant" pitchFamily="2" charset="0"/>
                        <a:ea typeface="+mn-ea"/>
                        <a:cs typeface="+mn-cs"/>
                      </a:endParaRPr>
                    </a:p>
                    <a:p>
                      <a:r>
                        <a:rPr lang="en-GB" sz="1600" b="0" i="0" u="none" strike="noStrike" kern="1200" dirty="0" smtClean="0">
                          <a:solidFill>
                            <a:schemeClr val="dk1"/>
                          </a:solidFill>
                          <a:effectLst/>
                          <a:latin typeface="SassoonPrimaryInfant" pitchFamily="2" charset="0"/>
                          <a:ea typeface="+mn-ea"/>
                          <a:cs typeface="+mn-cs"/>
                        </a:rPr>
                        <a:t>Visit Cosmic Yoga to participate with this yoga session to follow the actions amongst the sea creatures!</a:t>
                      </a:r>
                    </a:p>
                    <a:p>
                      <a:endParaRPr lang="en-GB" sz="1600" b="0" i="0" u="none" strike="noStrike" kern="1200" baseline="0" dirty="0" smtClean="0">
                        <a:solidFill>
                          <a:schemeClr val="dk1"/>
                        </a:solidFill>
                        <a:effectLst/>
                        <a:latin typeface="SassoonPrimaryInfant" pitchFamily="2" charset="0"/>
                        <a:ea typeface="+mn-ea"/>
                        <a:cs typeface="+mn-cs"/>
                      </a:endParaRPr>
                    </a:p>
                    <a:p>
                      <a:r>
                        <a:rPr lang="en-GB" sz="1600" b="1" i="0" u="none" strike="noStrike" kern="1200" baseline="0" dirty="0" smtClean="0">
                          <a:solidFill>
                            <a:schemeClr val="dk1"/>
                          </a:solidFill>
                          <a:effectLst/>
                          <a:latin typeface="SassoonPrimaryInfant" pitchFamily="2" charset="0"/>
                          <a:ea typeface="+mn-ea"/>
                          <a:cs typeface="+mn-cs"/>
                        </a:rPr>
                        <a:t>Early Learners:</a:t>
                      </a:r>
                    </a:p>
                    <a:p>
                      <a:r>
                        <a:rPr lang="en-GB" sz="1600" b="0" i="0" u="none" strike="noStrike" kern="1200" baseline="0" dirty="0" smtClean="0">
                          <a:solidFill>
                            <a:schemeClr val="dk1"/>
                          </a:solidFill>
                          <a:effectLst/>
                          <a:latin typeface="SassoonPrimaryInfant" pitchFamily="2" charset="0"/>
                          <a:ea typeface="+mn-ea"/>
                          <a:cs typeface="+mn-cs"/>
                        </a:rPr>
                        <a:t>Sherborne is an </a:t>
                      </a:r>
                      <a:r>
                        <a:rPr lang="en-GB" sz="1600" b="0" dirty="0" smtClean="0">
                          <a:latin typeface="SassoonPrimaryInfant" pitchFamily="2" charset="0"/>
                        </a:rPr>
                        <a:t>inclusive approach to teaching and working with movement.</a:t>
                      </a:r>
                      <a:r>
                        <a:rPr lang="en-GB" sz="1600" b="0" i="0" u="none" strike="noStrike" kern="1200" baseline="0" dirty="0" smtClean="0">
                          <a:solidFill>
                            <a:schemeClr val="dk1"/>
                          </a:solidFill>
                          <a:effectLst/>
                          <a:latin typeface="SassoonPrimaryInfant" pitchFamily="2" charset="0"/>
                          <a:ea typeface="+mn-ea"/>
                          <a:cs typeface="+mn-cs"/>
                        </a:rPr>
                        <a:t> Use the cards to follow different positions and actions along to some calming music</a:t>
                      </a:r>
                    </a:p>
                    <a:p>
                      <a:r>
                        <a:rPr lang="en-GB" sz="1600" b="0" i="0" u="none" strike="noStrike" kern="1200" baseline="0" dirty="0" smtClean="0">
                          <a:solidFill>
                            <a:schemeClr val="dk1"/>
                          </a:solidFill>
                          <a:effectLst/>
                          <a:latin typeface="SassoonPrimaryInfant" pitchFamily="2" charset="0"/>
                          <a:ea typeface="+mn-ea"/>
                          <a:cs typeface="+mn-cs"/>
                        </a:rPr>
                        <a:t>I can sing a rainbow</a:t>
                      </a:r>
                    </a:p>
                    <a:p>
                      <a:r>
                        <a:rPr lang="en-GB" sz="1600" b="0" i="0" u="none" strike="noStrike" kern="1200" baseline="0" dirty="0" smtClean="0">
                          <a:solidFill>
                            <a:schemeClr val="dk1"/>
                          </a:solidFill>
                          <a:effectLst/>
                          <a:latin typeface="SassoonPrimaryInfant" pitchFamily="2" charset="0"/>
                          <a:ea typeface="+mn-ea"/>
                          <a:cs typeface="+mn-cs"/>
                          <a:hlinkClick r:id="rId6"/>
                        </a:rPr>
                        <a:t>https://www.youtube.com/watch?v=4g0NbaukkQc</a:t>
                      </a:r>
                      <a:endParaRPr lang="en-GB" sz="1600" b="0" i="0" u="none" strike="noStrike" kern="1200" baseline="0" dirty="0" smtClean="0">
                        <a:solidFill>
                          <a:schemeClr val="dk1"/>
                        </a:solidFill>
                        <a:effectLst/>
                        <a:latin typeface="SassoonPrimaryInfant" pitchFamily="2" charset="0"/>
                        <a:ea typeface="+mn-ea"/>
                        <a:cs typeface="+mn-cs"/>
                      </a:endParaRPr>
                    </a:p>
                    <a:p>
                      <a:r>
                        <a:rPr lang="en-GB" sz="1600" b="0" i="0" u="none" strike="noStrike" kern="1200" baseline="0" dirty="0" smtClean="0">
                          <a:solidFill>
                            <a:schemeClr val="dk1"/>
                          </a:solidFill>
                          <a:effectLst/>
                          <a:latin typeface="SassoonPrimaryInfant" pitchFamily="2" charset="0"/>
                          <a:ea typeface="+mn-ea"/>
                          <a:cs typeface="+mn-cs"/>
                        </a:rPr>
                        <a:t>True Colours</a:t>
                      </a:r>
                    </a:p>
                    <a:p>
                      <a:r>
                        <a:rPr lang="en-GB" sz="1600" b="0" i="0" u="none" strike="noStrike" kern="1200" baseline="0" dirty="0" smtClean="0">
                          <a:solidFill>
                            <a:schemeClr val="dk1"/>
                          </a:solidFill>
                          <a:effectLst/>
                          <a:latin typeface="SassoonPrimaryInfant" pitchFamily="2" charset="0"/>
                          <a:ea typeface="+mn-ea"/>
                          <a:cs typeface="+mn-cs"/>
                          <a:hlinkClick r:id="rId7"/>
                        </a:rPr>
                        <a:t>https://www.youtube.com/watch?v=la0-5QFLr14</a:t>
                      </a:r>
                      <a:endParaRPr lang="en-GB" sz="1600" b="0" i="0" u="none" strike="noStrike" kern="1200" baseline="0" dirty="0" smtClean="0">
                        <a:solidFill>
                          <a:schemeClr val="dk1"/>
                        </a:solidFill>
                        <a:effectLst/>
                        <a:latin typeface="SassoonPrimaryInfant" pitchFamily="2" charset="0"/>
                        <a:ea typeface="+mn-ea"/>
                        <a:cs typeface="+mn-cs"/>
                      </a:endParaRPr>
                    </a:p>
                    <a:p>
                      <a:endParaRPr lang="en-GB" sz="1600" b="0" i="0" u="none" strike="noStrike" kern="1200" baseline="0" dirty="0" smtClean="0">
                        <a:solidFill>
                          <a:schemeClr val="dk1"/>
                        </a:solidFill>
                        <a:effectLst/>
                        <a:latin typeface="SassoonPrimaryInfant" pitchFamily="2" charset="0"/>
                        <a:ea typeface="+mn-ea"/>
                        <a:cs typeface="+mn-cs"/>
                      </a:endParaRPr>
                    </a:p>
                    <a:p>
                      <a:endParaRPr lang="en-GB" sz="1600" b="0" i="0" u="none" strike="noStrike" kern="1200" baseline="0" dirty="0" smtClean="0">
                        <a:solidFill>
                          <a:schemeClr val="dk1"/>
                        </a:solidFill>
                        <a:effectLst/>
                        <a:latin typeface="SassoonPrimaryInfant" pitchFamily="2" charset="0"/>
                        <a:ea typeface="+mn-ea"/>
                        <a:cs typeface="+mn-cs"/>
                      </a:endParaRPr>
                    </a:p>
                    <a:p>
                      <a:r>
                        <a:rPr lang="en-GB" sz="1600" b="1" baseline="0" dirty="0" smtClean="0">
                          <a:latin typeface="SassoonPrimaryInfant" pitchFamily="2" charset="0"/>
                        </a:rPr>
                        <a:t>Cool down:</a:t>
                      </a:r>
                    </a:p>
                    <a:p>
                      <a:r>
                        <a:rPr lang="en-GB" sz="1600" b="0" baseline="0" dirty="0" smtClean="0">
                          <a:latin typeface="SassoonPrimaryInfant" pitchFamily="2" charset="0"/>
                        </a:rPr>
                        <a:t>Time to be still, lights off and listen to the calming music. If you have scarves or some soft material ‘waft’ over your child in slow movements. </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48320247"/>
                  </a:ext>
                </a:extLst>
              </a:tr>
            </a:tbl>
          </a:graphicData>
        </a:graphic>
      </p:graphicFrame>
    </p:spTree>
    <p:extLst>
      <p:ext uri="{BB962C8B-B14F-4D97-AF65-F5344CB8AC3E}">
        <p14:creationId xmlns:p14="http://schemas.microsoft.com/office/powerpoint/2010/main" val="38231314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1385</TotalTime>
  <Words>1001</Words>
  <Application>Microsoft Office PowerPoint</Application>
  <PresentationFormat>A4 Paper (210x297 mm)</PresentationFormat>
  <Paragraphs>298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SassoonPrimaryInfant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Bev Williams</dc:creator>
  <cp:lastModifiedBy>Bev Williams</cp:lastModifiedBy>
  <cp:revision>41</cp:revision>
  <cp:lastPrinted>2020-11-24T07:56:44Z</cp:lastPrinted>
  <dcterms:created xsi:type="dcterms:W3CDTF">2020-11-23T19:11:05Z</dcterms:created>
  <dcterms:modified xsi:type="dcterms:W3CDTF">2020-12-16T13:03:40Z</dcterms:modified>
</cp:coreProperties>
</file>